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57"/>
  </p:notesMasterIdLst>
  <p:sldIdLst>
    <p:sldId id="257" r:id="rId5"/>
    <p:sldId id="258" r:id="rId6"/>
    <p:sldId id="259" r:id="rId7"/>
    <p:sldId id="260" r:id="rId8"/>
    <p:sldId id="261" r:id="rId9"/>
    <p:sldId id="262" r:id="rId10"/>
    <p:sldId id="286" r:id="rId11"/>
    <p:sldId id="263" r:id="rId12"/>
    <p:sldId id="289" r:id="rId13"/>
    <p:sldId id="264" r:id="rId14"/>
    <p:sldId id="265" r:id="rId15"/>
    <p:sldId id="266" r:id="rId16"/>
    <p:sldId id="267" r:id="rId17"/>
    <p:sldId id="288" r:id="rId18"/>
    <p:sldId id="269" r:id="rId19"/>
    <p:sldId id="270" r:id="rId20"/>
    <p:sldId id="271" r:id="rId21"/>
    <p:sldId id="272" r:id="rId22"/>
    <p:sldId id="273" r:id="rId23"/>
    <p:sldId id="287" r:id="rId24"/>
    <p:sldId id="274" r:id="rId25"/>
    <p:sldId id="309" r:id="rId26"/>
    <p:sldId id="285" r:id="rId27"/>
    <p:sldId id="313" r:id="rId28"/>
    <p:sldId id="312" r:id="rId29"/>
    <p:sldId id="308" r:id="rId30"/>
    <p:sldId id="275" r:id="rId31"/>
    <p:sldId id="293" r:id="rId32"/>
    <p:sldId id="294" r:id="rId33"/>
    <p:sldId id="295" r:id="rId34"/>
    <p:sldId id="296" r:id="rId35"/>
    <p:sldId id="297" r:id="rId36"/>
    <p:sldId id="298" r:id="rId37"/>
    <p:sldId id="299" r:id="rId38"/>
    <p:sldId id="301" r:id="rId39"/>
    <p:sldId id="302" r:id="rId40"/>
    <p:sldId id="303" r:id="rId41"/>
    <p:sldId id="304" r:id="rId42"/>
    <p:sldId id="305" r:id="rId43"/>
    <p:sldId id="306" r:id="rId44"/>
    <p:sldId id="307" r:id="rId45"/>
    <p:sldId id="290" r:id="rId46"/>
    <p:sldId id="276" r:id="rId47"/>
    <p:sldId id="277" r:id="rId48"/>
    <p:sldId id="310" r:id="rId49"/>
    <p:sldId id="311" r:id="rId50"/>
    <p:sldId id="278" r:id="rId51"/>
    <p:sldId id="279" r:id="rId52"/>
    <p:sldId id="281" r:id="rId53"/>
    <p:sldId id="282" r:id="rId54"/>
    <p:sldId id="283" r:id="rId55"/>
    <p:sldId id="284" r:id="rId5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D26AE32-11A5-914D-9E68-701BE0B8D16C}">
          <p14:sldIdLst>
            <p14:sldId id="257"/>
          </p14:sldIdLst>
        </p14:section>
        <p14:section name="Capture the Flag" id="{D9C1DA3B-E840-D142-AD86-1A6429806A7E}">
          <p14:sldIdLst>
            <p14:sldId id="258"/>
            <p14:sldId id="259"/>
            <p14:sldId id="260"/>
            <p14:sldId id="261"/>
            <p14:sldId id="262"/>
            <p14:sldId id="286"/>
            <p14:sldId id="263"/>
            <p14:sldId id="289"/>
          </p14:sldIdLst>
        </p14:section>
        <p14:section name="CGC" id="{E5C0F33A-814D-6A43-AA77-2B7979DBC33A}">
          <p14:sldIdLst>
            <p14:sldId id="264"/>
            <p14:sldId id="265"/>
            <p14:sldId id="266"/>
            <p14:sldId id="267"/>
            <p14:sldId id="288"/>
            <p14:sldId id="269"/>
            <p14:sldId id="270"/>
            <p14:sldId id="271"/>
          </p14:sldIdLst>
        </p14:section>
        <p14:section name="CRS" id="{BF5C9EE4-1A45-1445-ACBF-88608075C89F}">
          <p14:sldIdLst>
            <p14:sldId id="272"/>
            <p14:sldId id="273"/>
            <p14:sldId id="287"/>
            <p14:sldId id="274"/>
            <p14:sldId id="309"/>
            <p14:sldId id="285"/>
            <p14:sldId id="313"/>
            <p14:sldId id="312"/>
            <p14:sldId id="308"/>
            <p14:sldId id="275"/>
            <p14:sldId id="293"/>
            <p14:sldId id="294"/>
            <p14:sldId id="295"/>
            <p14:sldId id="296"/>
            <p14:sldId id="297"/>
            <p14:sldId id="298"/>
            <p14:sldId id="299"/>
            <p14:sldId id="301"/>
            <p14:sldId id="302"/>
            <p14:sldId id="303"/>
            <p14:sldId id="304"/>
            <p14:sldId id="305"/>
            <p14:sldId id="306"/>
            <p14:sldId id="307"/>
            <p14:sldId id="290"/>
            <p14:sldId id="276"/>
            <p14:sldId id="277"/>
            <p14:sldId id="310"/>
            <p14:sldId id="311"/>
            <p14:sldId id="278"/>
            <p14:sldId id="279"/>
          </p14:sldIdLst>
        </p14:section>
        <p14:section name="CQE Extra" id="{1CA10F75-2C46-9A40-BAD4-C55E0A563181}">
          <p14:sldIdLst>
            <p14:sldId id="281"/>
            <p14:sldId id="282"/>
            <p14:sldId id="283"/>
            <p14:sldId id="28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89" autoAdjust="0"/>
    <p:restoredTop sz="86819" autoAdjust="0"/>
  </p:normalViewPr>
  <p:slideViewPr>
    <p:cSldViewPr snapToGrid="0" snapToObjects="1">
      <p:cViewPr varScale="1">
        <p:scale>
          <a:sx n="182" d="100"/>
          <a:sy n="182" d="100"/>
        </p:scale>
        <p:origin x="-576" y="-104"/>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Sheet1!$B$1</c:f>
              <c:strCache>
                <c:ptCount val="1"/>
                <c:pt idx="0">
                  <c:v>Normal</c:v>
                </c:pt>
              </c:strCache>
            </c:strRef>
          </c:tx>
          <c:dLbls>
            <c:showLegendKey val="0"/>
            <c:showVal val="1"/>
            <c:showCatName val="0"/>
            <c:showSerName val="0"/>
            <c:showPercent val="0"/>
            <c:showBubbleSize val="0"/>
            <c:showLeaderLines val="1"/>
          </c:dLbls>
          <c:cat>
            <c:strRef>
              <c:f>Sheet1!$A$2:$A$4</c:f>
              <c:strCache>
                <c:ptCount val="3"/>
                <c:pt idx="0">
                  <c:v>A</c:v>
                </c:pt>
                <c:pt idx="1">
                  <c:v>B</c:v>
                </c:pt>
                <c:pt idx="2">
                  <c:v>C</c:v>
                </c:pt>
              </c:strCache>
            </c:strRef>
          </c:cat>
          <c:val>
            <c:numRef>
              <c:f>Sheet1!$B$2:$B$4</c:f>
              <c:numCache>
                <c:formatCode>0%</c:formatCode>
                <c:ptCount val="3"/>
                <c:pt idx="0">
                  <c:v>0.8</c:v>
                </c:pt>
                <c:pt idx="1">
                  <c:v>0.17</c:v>
                </c:pt>
                <c:pt idx="2">
                  <c:v>0.03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pieChart>
        <c:varyColors val="1"/>
        <c:ser>
          <c:idx val="0"/>
          <c:order val="0"/>
          <c:tx>
            <c:strRef>
              <c:f>Sheet1!$C$1</c:f>
              <c:strCache>
                <c:ptCount val="1"/>
                <c:pt idx="0">
                  <c:v>Minset</c:v>
                </c:pt>
              </c:strCache>
            </c:strRef>
          </c:tx>
          <c:dLbls>
            <c:showLegendKey val="0"/>
            <c:showVal val="1"/>
            <c:showCatName val="0"/>
            <c:showSerName val="0"/>
            <c:showPercent val="0"/>
            <c:showBubbleSize val="0"/>
            <c:showLeaderLines val="1"/>
          </c:dLbls>
          <c:cat>
            <c:strRef>
              <c:f>Sheet1!$A$2:$A$4</c:f>
              <c:strCache>
                <c:ptCount val="3"/>
                <c:pt idx="0">
                  <c:v>A</c:v>
                </c:pt>
                <c:pt idx="1">
                  <c:v>B</c:v>
                </c:pt>
                <c:pt idx="2">
                  <c:v>C</c:v>
                </c:pt>
              </c:strCache>
            </c:strRef>
          </c:cat>
          <c:val>
            <c:numRef>
              <c:f>Sheet1!$C$2:$C$4</c:f>
              <c:numCache>
                <c:formatCode>0%</c:formatCode>
                <c:ptCount val="3"/>
                <c:pt idx="0">
                  <c:v>0.33</c:v>
                </c:pt>
                <c:pt idx="1">
                  <c:v>0.33</c:v>
                </c:pt>
                <c:pt idx="2">
                  <c:v>0.33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9A2706-DC7E-F74D-B166-2531787D3715}" type="datetimeFigureOut">
              <a:rPr lang="en-US" smtClean="0"/>
              <a:t>8/10/15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93EBD5-D233-D049-AEE2-E657E8BA9DF1}" type="slidenum">
              <a:rPr lang="en-US" smtClean="0"/>
              <a:t>‹#›</a:t>
            </a:fld>
            <a:endParaRPr lang="en-US"/>
          </a:p>
        </p:txBody>
      </p:sp>
    </p:spTree>
    <p:extLst>
      <p:ext uri="{BB962C8B-B14F-4D97-AF65-F5344CB8AC3E}">
        <p14:creationId xmlns:p14="http://schemas.microsoft.com/office/powerpoint/2010/main" val="16541731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was asked to present about Trail of Bit’s CRS and the Cyber Grand Challenge in general.</a:t>
            </a:r>
          </a:p>
          <a:p>
            <a:endParaRPr lang="en-US" baseline="0" dirty="0" smtClean="0"/>
          </a:p>
          <a:p>
            <a:r>
              <a:rPr lang="en-US" baseline="0" dirty="0" smtClean="0"/>
              <a:t>To start we need to cover a little background, starting with capture the flag.</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a:t>
            </a:fld>
            <a:endParaRPr lang="en-US"/>
          </a:p>
        </p:txBody>
      </p:sp>
    </p:spTree>
    <p:extLst>
      <p:ext uri="{BB962C8B-B14F-4D97-AF65-F5344CB8AC3E}">
        <p14:creationId xmlns:p14="http://schemas.microsoft.com/office/powerpoint/2010/main" val="3205756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Cyber Grand Challenge is what you get when you tell people with money about CTF.</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10</a:t>
            </a:fld>
            <a:endParaRPr lang="en-US"/>
          </a:p>
        </p:txBody>
      </p:sp>
    </p:spTree>
    <p:extLst>
      <p:ext uri="{BB962C8B-B14F-4D97-AF65-F5344CB8AC3E}">
        <p14:creationId xmlns:p14="http://schemas.microsoft.com/office/powerpoint/2010/main" val="2105538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DARPA (at</a:t>
            </a:r>
            <a:r>
              <a:rPr lang="en-US" baseline="0" dirty="0" smtClean="0"/>
              <a:t> the surface) is a magical organization</a:t>
            </a:r>
            <a:r>
              <a:rPr lang="en-US" dirty="0" smtClean="0"/>
              <a:t> </a:t>
            </a:r>
            <a:r>
              <a:rPr lang="en-US" dirty="0" smtClean="0"/>
              <a:t>that</a:t>
            </a:r>
            <a:r>
              <a:rPr lang="en-US" baseline="0" dirty="0" smtClean="0"/>
              <a:t> exists purely to make things happen</a:t>
            </a:r>
            <a:r>
              <a:rPr lang="en-US" baseline="0" dirty="0" smtClean="0"/>
              <a:t>. Including the Internet, </a:t>
            </a:r>
            <a:r>
              <a:rPr lang="en-US" baseline="0" dirty="0" err="1" smtClean="0"/>
              <a:t>Siri</a:t>
            </a:r>
            <a:r>
              <a:rPr lang="en-US" baseline="0" dirty="0" smtClean="0"/>
              <a:t>, and autonomous vehicles.</a:t>
            </a:r>
            <a:endParaRPr lang="en-US" baseline="0" dirty="0" smtClean="0"/>
          </a:p>
          <a:p>
            <a:endParaRPr lang="en-US" baseline="0" dirty="0" smtClean="0"/>
          </a:p>
          <a:p>
            <a:r>
              <a:rPr lang="en-US" baseline="0" dirty="0" smtClean="0"/>
              <a:t>~$12M a year per employee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11</a:t>
            </a:fld>
            <a:endParaRPr lang="en-US"/>
          </a:p>
        </p:txBody>
      </p:sp>
    </p:spTree>
    <p:extLst>
      <p:ext uri="{BB962C8B-B14F-4D97-AF65-F5344CB8AC3E}">
        <p14:creationId xmlns:p14="http://schemas.microsoft.com/office/powerpoint/2010/main" val="17329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12</a:t>
            </a:fld>
            <a:endParaRPr lang="en-US"/>
          </a:p>
        </p:txBody>
      </p:sp>
    </p:spTree>
    <p:extLst>
      <p:ext uri="{BB962C8B-B14F-4D97-AF65-F5344CB8AC3E}">
        <p14:creationId xmlns:p14="http://schemas.microsoft.com/office/powerpoint/2010/main" val="381792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Cyber Grand</a:t>
            </a:r>
            <a:r>
              <a:rPr lang="en-US" baseline="0" dirty="0" smtClean="0"/>
              <a:t> Challenge is a competition to pit computers against each other in a CTF.</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But </a:t>
            </a:r>
            <a:r>
              <a:rPr lang="en-US" dirty="0" smtClean="0"/>
              <a:t>why?</a:t>
            </a:r>
            <a:endParaRPr lang="en-US" dirty="0"/>
          </a:p>
        </p:txBody>
      </p:sp>
      <p:sp>
        <p:nvSpPr>
          <p:cNvPr id="4" name="Slide Number Placeholder 3"/>
          <p:cNvSpPr>
            <a:spLocks noGrp="1"/>
          </p:cNvSpPr>
          <p:nvPr>
            <p:ph type="sldNum" sz="quarter" idx="10"/>
          </p:nvPr>
        </p:nvSpPr>
        <p:spPr/>
        <p:txBody>
          <a:bodyPr/>
          <a:lstStyle/>
          <a:p>
            <a:fld id="{8596EEF2-C1EC-AA49-BCA5-E404401772B3}" type="slidenum">
              <a:rPr lang="en-US" smtClean="0"/>
              <a:t>13</a:t>
            </a:fld>
            <a:endParaRPr lang="en-US"/>
          </a:p>
        </p:txBody>
      </p:sp>
    </p:spTree>
    <p:extLst>
      <p:ext uri="{BB962C8B-B14F-4D97-AF65-F5344CB8AC3E}">
        <p14:creationId xmlns:p14="http://schemas.microsoft.com/office/powerpoint/2010/main" val="2975280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it’s because in</a:t>
            </a:r>
            <a:r>
              <a:rPr lang="en-US" baseline="0" dirty="0" smtClean="0"/>
              <a:t> terms of CTF, humans are still much better than robots. So DARPA created a robot-only competition where these systems can compete against each other in a feedback loop. This animation on the right is actually from a similar competition to make soccer playing robots.</a:t>
            </a:r>
            <a:endParaRPr lang="en-US" dirty="0" smtClean="0"/>
          </a:p>
        </p:txBody>
      </p:sp>
      <p:sp>
        <p:nvSpPr>
          <p:cNvPr id="4" name="Slide Number Placeholder 3"/>
          <p:cNvSpPr>
            <a:spLocks noGrp="1"/>
          </p:cNvSpPr>
          <p:nvPr>
            <p:ph type="sldNum" sz="quarter" idx="10"/>
          </p:nvPr>
        </p:nvSpPr>
        <p:spPr/>
        <p:txBody>
          <a:bodyPr/>
          <a:lstStyle/>
          <a:p>
            <a:fld id="{0293EBD5-D233-D049-AEE2-E657E8BA9DF1}" type="slidenum">
              <a:rPr lang="en-US" smtClean="0"/>
              <a:t>14</a:t>
            </a:fld>
            <a:endParaRPr lang="en-US"/>
          </a:p>
        </p:txBody>
      </p:sp>
    </p:spTree>
    <p:extLst>
      <p:ext uri="{BB962C8B-B14F-4D97-AF65-F5344CB8AC3E}">
        <p14:creationId xmlns:p14="http://schemas.microsoft.com/office/powerpoint/2010/main" val="305905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competition is set up where a</a:t>
            </a:r>
            <a:r>
              <a:rPr lang="en-US" baseline="0" dirty="0" smtClean="0"/>
              <a:t> dozen or so teams build Cyber Reasoning Systems. These systems will be expected to automatically process custom created </a:t>
            </a:r>
            <a:r>
              <a:rPr lang="en-US" baseline="0" dirty="0" err="1" smtClean="0"/>
              <a:t>executables</a:t>
            </a:r>
            <a:r>
              <a:rPr lang="en-US" baseline="0" dirty="0" smtClean="0"/>
              <a:t>, identify software vulnerabilities in them, and develop proof of </a:t>
            </a:r>
            <a:r>
              <a:rPr lang="en-US" baseline="0" dirty="0" err="1" smtClean="0"/>
              <a:t>vulnerabilties</a:t>
            </a:r>
            <a:r>
              <a:rPr lang="en-US" baseline="0" dirty="0" smtClean="0"/>
              <a:t> – which are inputs that tickle the vulnerable code path to prove its existence and reachability.</a:t>
            </a:r>
          </a:p>
          <a:p>
            <a:endParaRPr lang="en-US" baseline="0" dirty="0" smtClean="0"/>
          </a:p>
          <a:p>
            <a:r>
              <a:rPr lang="en-US" baseline="0" dirty="0" smtClean="0"/>
              <a:t>These CRSs will eventually compete head to head against each other.</a:t>
            </a:r>
          </a:p>
        </p:txBody>
      </p:sp>
      <p:sp>
        <p:nvSpPr>
          <p:cNvPr id="4" name="Slide Number Placeholder 3"/>
          <p:cNvSpPr>
            <a:spLocks noGrp="1"/>
          </p:cNvSpPr>
          <p:nvPr>
            <p:ph type="sldNum" sz="quarter" idx="10"/>
          </p:nvPr>
        </p:nvSpPr>
        <p:spPr/>
        <p:txBody>
          <a:bodyPr/>
          <a:lstStyle/>
          <a:p>
            <a:fld id="{0293EBD5-D233-D049-AEE2-E657E8BA9DF1}" type="slidenum">
              <a:rPr lang="en-US" smtClean="0"/>
              <a:t>15</a:t>
            </a:fld>
            <a:endParaRPr lang="en-US"/>
          </a:p>
        </p:txBody>
      </p:sp>
    </p:spTree>
    <p:extLst>
      <p:ext uri="{BB962C8B-B14F-4D97-AF65-F5344CB8AC3E}">
        <p14:creationId xmlns:p14="http://schemas.microsoft.com/office/powerpoint/2010/main" val="3752147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facilitate the competition and reduce the complexity, DARPA developed</a:t>
            </a:r>
            <a:r>
              <a:rPr lang="en-US" baseline="0" dirty="0" smtClean="0"/>
              <a:t> DECREE. A custom ABI with only 7 system calls. You can’t open files, you can’t open sockets, you can’t fork. You can’t really write real software on it but it’s a great starting point for the competition.</a:t>
            </a:r>
          </a:p>
          <a:p>
            <a:endParaRPr lang="en-US" baseline="0" dirty="0" smtClean="0"/>
          </a:p>
          <a:p>
            <a:r>
              <a:rPr lang="en-US" baseline="0" dirty="0" smtClean="0"/>
              <a:t>The </a:t>
            </a:r>
            <a:r>
              <a:rPr lang="en-US" baseline="0" dirty="0" err="1" smtClean="0"/>
              <a:t>syscalls</a:t>
            </a:r>
            <a:r>
              <a:rPr lang="en-US" baseline="0" dirty="0" smtClean="0"/>
              <a:t> are listed here.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16</a:t>
            </a:fld>
            <a:endParaRPr lang="en-US"/>
          </a:p>
        </p:txBody>
      </p:sp>
    </p:spTree>
    <p:extLst>
      <p:ext uri="{BB962C8B-B14F-4D97-AF65-F5344CB8AC3E}">
        <p14:creationId xmlns:p14="http://schemas.microsoft.com/office/powerpoint/2010/main" val="349888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example challenge. We’d actually be given this as a compiled executable, but it’s easier to visualize with the source code. This implements a network service that tells you if a string is a palindrome or not.</a:t>
            </a:r>
            <a:endParaRPr lang="en-US" dirty="0" smtClean="0"/>
          </a:p>
          <a:p>
            <a:r>
              <a:rPr lang="en-US" dirty="0" smtClean="0"/>
              <a:t>Can you spot the bug?</a:t>
            </a:r>
          </a:p>
          <a:p>
            <a:r>
              <a:rPr lang="en-US" dirty="0" smtClean="0"/>
              <a:t>It reads too much data into a fixed size stack buffer, resulting in a stack smash.</a:t>
            </a:r>
          </a:p>
        </p:txBody>
      </p:sp>
      <p:sp>
        <p:nvSpPr>
          <p:cNvPr id="4" name="Slide Number Placeholder 3"/>
          <p:cNvSpPr>
            <a:spLocks noGrp="1"/>
          </p:cNvSpPr>
          <p:nvPr>
            <p:ph type="sldNum" sz="quarter" idx="10"/>
          </p:nvPr>
        </p:nvSpPr>
        <p:spPr/>
        <p:txBody>
          <a:bodyPr/>
          <a:lstStyle/>
          <a:p>
            <a:fld id="{0293EBD5-D233-D049-AEE2-E657E8BA9DF1}" type="slidenum">
              <a:rPr lang="en-US" smtClean="0"/>
              <a:t>17</a:t>
            </a:fld>
            <a:endParaRPr lang="en-US"/>
          </a:p>
        </p:txBody>
      </p:sp>
    </p:spTree>
    <p:extLst>
      <p:ext uri="{BB962C8B-B14F-4D97-AF65-F5344CB8AC3E}">
        <p14:creationId xmlns:p14="http://schemas.microsoft.com/office/powerpoint/2010/main" val="604208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we’ve covered</a:t>
            </a:r>
            <a:r>
              <a:rPr lang="en-US" baseline="0" dirty="0" smtClean="0"/>
              <a:t> the background, we can talk about trail of bits’ </a:t>
            </a:r>
            <a:r>
              <a:rPr lang="en-US" baseline="0" dirty="0" err="1" smtClean="0"/>
              <a:t>crs</a:t>
            </a:r>
            <a:r>
              <a:rPr lang="en-US" baseline="0" dirty="0" smtClean="0"/>
              <a:t>.</a:t>
            </a:r>
          </a:p>
          <a:p>
            <a:endParaRPr lang="en-US" baseline="0" dirty="0" smtClean="0"/>
          </a:p>
          <a:p>
            <a:r>
              <a:rPr lang="en-US" baseline="0" dirty="0" smtClean="0"/>
              <a:t>It’s full of </a:t>
            </a:r>
            <a:r>
              <a:rPr lang="en-US" baseline="0" dirty="0" err="1" smtClean="0"/>
              <a:t>skynet</a:t>
            </a:r>
            <a:r>
              <a:rPr lang="en-US" baseline="0" dirty="0" smtClean="0"/>
              <a:t> references. From what we can tell, DARPA doesn’t appreciate them, but we find it hilarious.</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18</a:t>
            </a:fld>
            <a:endParaRPr lang="en-US"/>
          </a:p>
        </p:txBody>
      </p:sp>
    </p:spTree>
    <p:extLst>
      <p:ext uri="{BB962C8B-B14F-4D97-AF65-F5344CB8AC3E}">
        <p14:creationId xmlns:p14="http://schemas.microsoft.com/office/powerpoint/2010/main" val="3459210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Here’s a rough</a:t>
            </a:r>
            <a:r>
              <a:rPr lang="en-US" baseline="0" dirty="0" smtClean="0"/>
              <a:t> diagram of the components. The initiator takes in the challenge binaries and sample network captures. Sends the binaries to </a:t>
            </a:r>
            <a:r>
              <a:rPr lang="en-US" baseline="0" dirty="0" err="1" smtClean="0"/>
              <a:t>mcsema</a:t>
            </a:r>
            <a:r>
              <a:rPr lang="en-US" baseline="0" dirty="0" smtClean="0"/>
              <a:t>, the </a:t>
            </a:r>
            <a:r>
              <a:rPr lang="en-US" baseline="0" dirty="0" err="1" smtClean="0"/>
              <a:t>fuzzer</a:t>
            </a:r>
            <a:r>
              <a:rPr lang="en-US" baseline="0" dirty="0" smtClean="0"/>
              <a:t>, and one of our symbolic execution engines. The </a:t>
            </a:r>
            <a:r>
              <a:rPr lang="en-US" baseline="0" dirty="0" err="1" smtClean="0"/>
              <a:t>pcaps</a:t>
            </a:r>
            <a:r>
              <a:rPr lang="en-US" baseline="0" dirty="0" smtClean="0"/>
              <a:t> go to the extractor which turns them into </a:t>
            </a:r>
            <a:r>
              <a:rPr lang="en-US" baseline="0" dirty="0" err="1" smtClean="0"/>
              <a:t>testcases</a:t>
            </a:r>
            <a:r>
              <a:rPr lang="en-US" baseline="0" dirty="0" smtClean="0"/>
              <a:t>….</a:t>
            </a:r>
          </a:p>
        </p:txBody>
      </p:sp>
      <p:sp>
        <p:nvSpPr>
          <p:cNvPr id="4" name="Slide Number Placeholder 3"/>
          <p:cNvSpPr>
            <a:spLocks noGrp="1"/>
          </p:cNvSpPr>
          <p:nvPr>
            <p:ph type="sldNum" sz="quarter" idx="10"/>
          </p:nvPr>
        </p:nvSpPr>
        <p:spPr/>
        <p:txBody>
          <a:bodyPr/>
          <a:lstStyle/>
          <a:p>
            <a:fld id="{8596EEF2-C1EC-AA49-BCA5-E404401772B3}" type="slidenum">
              <a:rPr lang="en-US" smtClean="0"/>
              <a:t>19</a:t>
            </a:fld>
            <a:endParaRPr lang="en-US"/>
          </a:p>
        </p:txBody>
      </p:sp>
    </p:spTree>
    <p:extLst>
      <p:ext uri="{BB962C8B-B14F-4D97-AF65-F5344CB8AC3E}">
        <p14:creationId xmlns:p14="http://schemas.microsoft.com/office/powerpoint/2010/main" val="668425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Who’s heard of capture</a:t>
            </a:r>
            <a:r>
              <a:rPr lang="en-US" baseline="0" dirty="0" smtClean="0"/>
              <a:t> the flag?</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a:t>
            </a:fld>
            <a:endParaRPr lang="en-US"/>
          </a:p>
        </p:txBody>
      </p:sp>
    </p:spTree>
    <p:extLst>
      <p:ext uri="{BB962C8B-B14F-4D97-AF65-F5344CB8AC3E}">
        <p14:creationId xmlns:p14="http://schemas.microsoft.com/office/powerpoint/2010/main" val="289476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596EEF2-C1EC-AA49-BCA5-E404401772B3}" type="slidenum">
              <a:rPr lang="en-US" smtClean="0"/>
              <a:t>20</a:t>
            </a:fld>
            <a:endParaRPr lang="en-US"/>
          </a:p>
        </p:txBody>
      </p:sp>
    </p:spTree>
    <p:extLst>
      <p:ext uri="{BB962C8B-B14F-4D97-AF65-F5344CB8AC3E}">
        <p14:creationId xmlns:p14="http://schemas.microsoft.com/office/powerpoint/2010/main" val="66842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bug</a:t>
            </a:r>
            <a:r>
              <a:rPr lang="en-US" baseline="0" dirty="0" smtClean="0"/>
              <a:t> finding, we used 3 techniques. Fuzzing, </a:t>
            </a:r>
            <a:r>
              <a:rPr lang="en-US" baseline="0" dirty="0" err="1" smtClean="0"/>
              <a:t>symbex</a:t>
            </a:r>
            <a:r>
              <a:rPr lang="en-US" baseline="0" dirty="0" smtClean="0"/>
              <a:t>, and </a:t>
            </a:r>
            <a:r>
              <a:rPr lang="en-US" baseline="0" dirty="0" err="1" smtClean="0"/>
              <a:t>concolic</a:t>
            </a:r>
            <a:r>
              <a:rPr lang="en-US" baseline="0" dirty="0" smtClean="0"/>
              <a:t> execution – which is the combination of the first two.</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21</a:t>
            </a:fld>
            <a:endParaRPr lang="en-US"/>
          </a:p>
        </p:txBody>
      </p:sp>
    </p:spTree>
    <p:extLst>
      <p:ext uri="{BB962C8B-B14F-4D97-AF65-F5344CB8AC3E}">
        <p14:creationId xmlns:p14="http://schemas.microsoft.com/office/powerpoint/2010/main" val="2991691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cover</a:t>
            </a:r>
            <a:r>
              <a:rPr lang="en-US" baseline="0" dirty="0" smtClean="0"/>
              <a:t> fuzzing.</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22</a:t>
            </a:fld>
            <a:endParaRPr lang="en-US"/>
          </a:p>
        </p:txBody>
      </p:sp>
    </p:spTree>
    <p:extLst>
      <p:ext uri="{BB962C8B-B14F-4D97-AF65-F5344CB8AC3E}">
        <p14:creationId xmlns:p14="http://schemas.microsoft.com/office/powerpoint/2010/main" val="1810058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Fuzzing is high</a:t>
            </a:r>
            <a:r>
              <a:rPr lang="en-US" baseline="0" dirty="0" smtClean="0"/>
              <a:t> payout, low cost technique to identify software vulnerabilities. I hope this isn’t new information to anyone.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23</a:t>
            </a:fld>
            <a:endParaRPr lang="en-US"/>
          </a:p>
        </p:txBody>
      </p:sp>
    </p:spTree>
    <p:extLst>
      <p:ext uri="{BB962C8B-B14F-4D97-AF65-F5344CB8AC3E}">
        <p14:creationId xmlns:p14="http://schemas.microsoft.com/office/powerpoint/2010/main" val="377251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 custom</a:t>
            </a:r>
            <a:r>
              <a:rPr lang="en-US" baseline="0" dirty="0" smtClean="0"/>
              <a:t> DBT called Granary to enable our fuzzing and optimize it. It used a persistent code cache that allowed us to instrument the binary once and run forever. It handled all DECREE system calls itself, removing system IO. We could get 400,000 test cases an hour per instance.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24</a:t>
            </a:fld>
            <a:endParaRPr lang="en-US"/>
          </a:p>
        </p:txBody>
      </p:sp>
    </p:spTree>
    <p:extLst>
      <p:ext uri="{BB962C8B-B14F-4D97-AF65-F5344CB8AC3E}">
        <p14:creationId xmlns:p14="http://schemas.microsoft.com/office/powerpoint/2010/main" val="789435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optimize</a:t>
            </a:r>
            <a:r>
              <a:rPr lang="en-US" baseline="0" dirty="0" smtClean="0"/>
              <a:t> test case selection – which is the one we choose to fuzz – we had a </a:t>
            </a:r>
            <a:r>
              <a:rPr lang="en-US" baseline="0" dirty="0" err="1" smtClean="0"/>
              <a:t>minset</a:t>
            </a:r>
            <a:r>
              <a:rPr lang="en-US" baseline="0" dirty="0" smtClean="0"/>
              <a:t> service. This service just helped us better represent the paths available. For example, blue may be just error conditions that quickly bail. It’s easy to get hundreds or thousands of examples for these paths, but they’re not really interesting. We want to equally fuzz every path we have. Favoring one area might mean it’s not very deep.</a:t>
            </a:r>
            <a:endParaRPr lang="en-US" dirty="0" smtClean="0"/>
          </a:p>
        </p:txBody>
      </p:sp>
      <p:sp>
        <p:nvSpPr>
          <p:cNvPr id="4" name="Slide Number Placeholder 3"/>
          <p:cNvSpPr>
            <a:spLocks noGrp="1"/>
          </p:cNvSpPr>
          <p:nvPr>
            <p:ph type="sldNum" sz="quarter" idx="10"/>
          </p:nvPr>
        </p:nvSpPr>
        <p:spPr/>
        <p:txBody>
          <a:bodyPr/>
          <a:lstStyle/>
          <a:p>
            <a:fld id="{0293EBD5-D233-D049-AEE2-E657E8BA9DF1}" type="slidenum">
              <a:rPr lang="en-US" smtClean="0"/>
              <a:t>25</a:t>
            </a:fld>
            <a:endParaRPr lang="en-US"/>
          </a:p>
        </p:txBody>
      </p:sp>
    </p:spTree>
    <p:extLst>
      <p:ext uri="{BB962C8B-B14F-4D97-AF65-F5344CB8AC3E}">
        <p14:creationId xmlns:p14="http://schemas.microsoft.com/office/powerpoint/2010/main" val="3098198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technique we used was symbolic execution. We had</a:t>
            </a:r>
            <a:r>
              <a:rPr lang="en-US" baseline="0" dirty="0" smtClean="0"/>
              <a:t> two symbolic execution engines.</a:t>
            </a:r>
          </a:p>
          <a:p>
            <a:endParaRPr lang="en-US" baseline="0" dirty="0" smtClean="0"/>
          </a:p>
          <a:p>
            <a:r>
              <a:rPr lang="en-US" baseline="0" dirty="0" smtClean="0"/>
              <a:t>Symbolic execution can be a little scary, but it’s pretty straight-forward. Implementing one is a engineering problem.</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a:t>
            </a:r>
            <a:r>
              <a:rPr lang="en-US" baseline="0" dirty="0" smtClean="0"/>
              <a:t> concrete executions -- normal executions – are arithmetic, then symbolic execution is algebra.</a:t>
            </a:r>
            <a:endParaRPr lang="en-US" dirty="0" smtClean="0"/>
          </a:p>
          <a:p>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26</a:t>
            </a:fld>
            <a:endParaRPr lang="en-US"/>
          </a:p>
        </p:txBody>
      </p:sp>
    </p:spTree>
    <p:extLst>
      <p:ext uri="{BB962C8B-B14F-4D97-AF65-F5344CB8AC3E}">
        <p14:creationId xmlns:p14="http://schemas.microsoft.com/office/powerpoint/2010/main" val="30983654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an example of each here that we can walk through.</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27</a:t>
            </a:fld>
            <a:endParaRPr lang="en-US"/>
          </a:p>
        </p:txBody>
      </p:sp>
    </p:spTree>
    <p:extLst>
      <p:ext uri="{BB962C8B-B14F-4D97-AF65-F5344CB8AC3E}">
        <p14:creationId xmlns:p14="http://schemas.microsoft.com/office/powerpoint/2010/main" val="1839248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walk</a:t>
            </a:r>
            <a:r>
              <a:rPr lang="en-US" baseline="0" dirty="0" smtClean="0"/>
              <a:t> through the symbolic one. We start with A and B being symbolic, meaning they represent any value.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33</a:t>
            </a:fld>
            <a:endParaRPr lang="en-US"/>
          </a:p>
        </p:txBody>
      </p:sp>
    </p:spTree>
    <p:extLst>
      <p:ext uri="{BB962C8B-B14F-4D97-AF65-F5344CB8AC3E}">
        <p14:creationId xmlns:p14="http://schemas.microsoft.com/office/powerpoint/2010/main" val="3772359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line</a:t>
            </a:r>
            <a:r>
              <a:rPr lang="en-US" baseline="0" dirty="0" smtClean="0"/>
              <a:t> 5, we hit our first branch. It tests if A is 2. We don’t know what A is, so we have to go down it.</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35</a:t>
            </a:fld>
            <a:endParaRPr lang="en-US"/>
          </a:p>
        </p:txBody>
      </p:sp>
    </p:spTree>
    <p:extLst>
      <p:ext uri="{BB962C8B-B14F-4D97-AF65-F5344CB8AC3E}">
        <p14:creationId xmlns:p14="http://schemas.microsoft.com/office/powerpoint/2010/main" val="2297672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Capture the Flag is a computer</a:t>
            </a:r>
            <a:r>
              <a:rPr lang="en-US" baseline="0" dirty="0" smtClean="0"/>
              <a:t> security competition that has exploded in </a:t>
            </a:r>
            <a:r>
              <a:rPr lang="en-US" dirty="0" smtClean="0"/>
              <a:t>popularity </a:t>
            </a:r>
            <a:r>
              <a:rPr lang="en-US" dirty="0" smtClean="0"/>
              <a:t>in the last 5 years, with hundreds of competitions </a:t>
            </a:r>
            <a:r>
              <a:rPr lang="en-US" dirty="0" smtClean="0"/>
              <a:t>now.</a:t>
            </a:r>
            <a:r>
              <a:rPr lang="en-US" baseline="0" dirty="0" smtClean="0"/>
              <a:t> Challenges cover most areas of computer security and generally, computer science.</a:t>
            </a:r>
            <a:endParaRPr lang="en-US" dirty="0" smtClean="0"/>
          </a:p>
          <a:p>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a:t>
            </a:fld>
            <a:endParaRPr lang="en-US"/>
          </a:p>
        </p:txBody>
      </p:sp>
    </p:spTree>
    <p:extLst>
      <p:ext uri="{BB962C8B-B14F-4D97-AF65-F5344CB8AC3E}">
        <p14:creationId xmlns:p14="http://schemas.microsoft.com/office/powerpoint/2010/main" val="3196517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where it starts to be different. X can equal 2,</a:t>
            </a:r>
            <a:r>
              <a:rPr lang="en-US" baseline="0" dirty="0" smtClean="0"/>
              <a:t> but only if A also equals 2. So X is 2 </a:t>
            </a:r>
            <a:r>
              <a:rPr lang="en-US" baseline="0" dirty="0" err="1" smtClean="0"/>
              <a:t>anded</a:t>
            </a:r>
            <a:r>
              <a:rPr lang="en-US" baseline="0" dirty="0" smtClean="0"/>
              <a:t> with a==2. The path constraint is encoded into the value of X.</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36</a:t>
            </a:fld>
            <a:endParaRPr lang="en-US"/>
          </a:p>
        </p:txBody>
      </p:sp>
    </p:spTree>
    <p:extLst>
      <p:ext uri="{BB962C8B-B14F-4D97-AF65-F5344CB8AC3E}">
        <p14:creationId xmlns:p14="http://schemas.microsoft.com/office/powerpoint/2010/main" val="3306024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37</a:t>
            </a:fld>
            <a:endParaRPr lang="en-US"/>
          </a:p>
        </p:txBody>
      </p:sp>
    </p:spTree>
    <p:extLst>
      <p:ext uri="{BB962C8B-B14F-4D97-AF65-F5344CB8AC3E}">
        <p14:creationId xmlns:p14="http://schemas.microsoft.com/office/powerpoint/2010/main" val="3297782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Much like above, we have a path constraint on a symbolic variable, so we have to explore the branch. </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38</a:t>
            </a:fld>
            <a:endParaRPr lang="en-US"/>
          </a:p>
        </p:txBody>
      </p:sp>
    </p:spTree>
    <p:extLst>
      <p:ext uri="{BB962C8B-B14F-4D97-AF65-F5344CB8AC3E}">
        <p14:creationId xmlns:p14="http://schemas.microsoft.com/office/powerpoint/2010/main" val="992506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also have</a:t>
            </a:r>
            <a:r>
              <a:rPr lang="en-US" baseline="0" dirty="0" smtClean="0"/>
              <a:t> to explore the else branch of this conditional. Now we have Y == 1 if B is greater than 10   OR  Y == B if B is &lt;= 10.</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39</a:t>
            </a:fld>
            <a:endParaRPr lang="en-US"/>
          </a:p>
        </p:txBody>
      </p:sp>
    </p:spTree>
    <p:extLst>
      <p:ext uri="{BB962C8B-B14F-4D97-AF65-F5344CB8AC3E}">
        <p14:creationId xmlns:p14="http://schemas.microsoft.com/office/powerpoint/2010/main" val="4045620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return</a:t>
            </a:r>
            <a:r>
              <a:rPr lang="en-US" baseline="0" dirty="0" smtClean="0"/>
              <a:t> value is also symbolic.</a:t>
            </a:r>
          </a:p>
        </p:txBody>
      </p:sp>
      <p:sp>
        <p:nvSpPr>
          <p:cNvPr id="4" name="Slide Number Placeholder 3"/>
          <p:cNvSpPr>
            <a:spLocks noGrp="1"/>
          </p:cNvSpPr>
          <p:nvPr>
            <p:ph type="sldNum" sz="quarter" idx="10"/>
          </p:nvPr>
        </p:nvSpPr>
        <p:spPr/>
        <p:txBody>
          <a:bodyPr/>
          <a:lstStyle/>
          <a:p>
            <a:fld id="{0293EBD5-D233-D049-AEE2-E657E8BA9DF1}" type="slidenum">
              <a:rPr lang="en-US" smtClean="0"/>
              <a:t>40</a:t>
            </a:fld>
            <a:endParaRPr lang="en-US"/>
          </a:p>
        </p:txBody>
      </p:sp>
    </p:spTree>
    <p:extLst>
      <p:ext uri="{BB962C8B-B14F-4D97-AF65-F5344CB8AC3E}">
        <p14:creationId xmlns:p14="http://schemas.microsoft.com/office/powerpoint/2010/main" val="12381612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Symbolic execution can be used for a lot of things. One example is test case generation.</a:t>
            </a:r>
            <a:endParaRPr lang="en-US" dirty="0" smtClean="0"/>
          </a:p>
          <a:p>
            <a:endParaRPr lang="en-US" dirty="0" smtClean="0"/>
          </a:p>
          <a:p>
            <a:r>
              <a:rPr lang="en-US" dirty="0" smtClean="0"/>
              <a:t>We</a:t>
            </a:r>
            <a:r>
              <a:rPr lang="en-US" baseline="0" dirty="0" smtClean="0"/>
              <a:t> can actually identify every conditional path predicated on a symbolic value and figure out the constraints. This function has 4 distinct execution paths, and here are the inputs that touch each.</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41</a:t>
            </a:fld>
            <a:endParaRPr lang="en-US"/>
          </a:p>
        </p:txBody>
      </p:sp>
    </p:spTree>
    <p:extLst>
      <p:ext uri="{BB962C8B-B14F-4D97-AF65-F5344CB8AC3E}">
        <p14:creationId xmlns:p14="http://schemas.microsoft.com/office/powerpoint/2010/main" val="4103700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use SMT-LIB</a:t>
            </a:r>
            <a:r>
              <a:rPr lang="en-US" baseline="0" dirty="0" smtClean="0"/>
              <a:t> constraint solvers to convert these formulas into satisfying inputs…but the formulas kind of explode very quickly and I could give another whole talk about them.</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42</a:t>
            </a:fld>
            <a:endParaRPr lang="en-US"/>
          </a:p>
        </p:txBody>
      </p:sp>
    </p:spTree>
    <p:extLst>
      <p:ext uri="{BB962C8B-B14F-4D97-AF65-F5344CB8AC3E}">
        <p14:creationId xmlns:p14="http://schemas.microsoft.com/office/powerpoint/2010/main" val="2008010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area I’m going to cover is our automated</a:t>
            </a:r>
            <a:r>
              <a:rPr lang="en-US" baseline="0" dirty="0" smtClean="0"/>
              <a:t> patching. </a:t>
            </a:r>
            <a:r>
              <a:rPr lang="en-US" dirty="0" smtClean="0"/>
              <a:t>This is where everything</a:t>
            </a:r>
            <a:r>
              <a:rPr lang="en-US" baseline="0" dirty="0" smtClean="0"/>
              <a:t> went wrong in our CRS.</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43</a:t>
            </a:fld>
            <a:endParaRPr lang="en-US"/>
          </a:p>
        </p:txBody>
      </p:sp>
    </p:spTree>
    <p:extLst>
      <p:ext uri="{BB962C8B-B14F-4D97-AF65-F5344CB8AC3E}">
        <p14:creationId xmlns:p14="http://schemas.microsoft.com/office/powerpoint/2010/main" val="3816952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t>
            </a:r>
            <a:r>
              <a:rPr lang="en-US" dirty="0" err="1" smtClean="0"/>
              <a:t>patcher</a:t>
            </a:r>
            <a:r>
              <a:rPr lang="en-US" dirty="0" smtClean="0"/>
              <a:t> converted binaries to the</a:t>
            </a:r>
            <a:r>
              <a:rPr lang="en-US" baseline="0" dirty="0" smtClean="0"/>
              <a:t> LLVM intermediate language with </a:t>
            </a:r>
            <a:r>
              <a:rPr lang="en-US" baseline="0" dirty="0" err="1" smtClean="0"/>
              <a:t>McSema</a:t>
            </a:r>
            <a:r>
              <a:rPr lang="en-US" baseline="0" dirty="0" smtClean="0"/>
              <a:t>. We identified any loads or stores that were influenced or tainted by input data and we added integrity checks to each of them.</a:t>
            </a:r>
          </a:p>
        </p:txBody>
      </p:sp>
      <p:sp>
        <p:nvSpPr>
          <p:cNvPr id="4" name="Slide Number Placeholder 3"/>
          <p:cNvSpPr>
            <a:spLocks noGrp="1"/>
          </p:cNvSpPr>
          <p:nvPr>
            <p:ph type="sldNum" sz="quarter" idx="10"/>
          </p:nvPr>
        </p:nvSpPr>
        <p:spPr/>
        <p:txBody>
          <a:bodyPr/>
          <a:lstStyle/>
          <a:p>
            <a:fld id="{0293EBD5-D233-D049-AEE2-E657E8BA9DF1}" type="slidenum">
              <a:rPr lang="en-US" smtClean="0"/>
              <a:t>44</a:t>
            </a:fld>
            <a:endParaRPr lang="en-US"/>
          </a:p>
        </p:txBody>
      </p:sp>
    </p:spTree>
    <p:extLst>
      <p:ext uri="{BB962C8B-B14F-4D97-AF65-F5344CB8AC3E}">
        <p14:creationId xmlns:p14="http://schemas.microsoft.com/office/powerpoint/2010/main" val="2687270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put</a:t>
            </a:r>
            <a:r>
              <a:rPr lang="en-US" baseline="0" dirty="0" smtClean="0"/>
              <a:t> together a small animation to describe our we made our replacement binaries.</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45</a:t>
            </a:fld>
            <a:endParaRPr lang="en-US"/>
          </a:p>
        </p:txBody>
      </p:sp>
    </p:spTree>
    <p:extLst>
      <p:ext uri="{BB962C8B-B14F-4D97-AF65-F5344CB8AC3E}">
        <p14:creationId xmlns:p14="http://schemas.microsoft.com/office/powerpoint/2010/main" val="415836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Competitions</a:t>
            </a:r>
            <a:r>
              <a:rPr lang="en-US" baseline="0" dirty="0" smtClean="0"/>
              <a:t> fit one of these three models</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a:t>
            </a:fld>
            <a:endParaRPr lang="en-US"/>
          </a:p>
        </p:txBody>
      </p:sp>
    </p:spTree>
    <p:extLst>
      <p:ext uri="{BB962C8B-B14F-4D97-AF65-F5344CB8AC3E}">
        <p14:creationId xmlns:p14="http://schemas.microsoft.com/office/powerpoint/2010/main" val="3843526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recap, the frog is a challenge binary. </a:t>
            </a:r>
            <a:r>
              <a:rPr lang="en-US" baseline="0" dirty="0" err="1" smtClean="0"/>
              <a:t>Mcsema</a:t>
            </a:r>
            <a:r>
              <a:rPr lang="en-US" baseline="0" dirty="0" smtClean="0"/>
              <a:t> converts it to </a:t>
            </a:r>
            <a:r>
              <a:rPr lang="en-US" baseline="0" dirty="0" err="1" smtClean="0"/>
              <a:t>llvm</a:t>
            </a:r>
            <a:r>
              <a:rPr lang="en-US" baseline="0" dirty="0" smtClean="0"/>
              <a:t> IR. We inject our patches and then use the LLVM tool chain to emit a replacement binary.</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46</a:t>
            </a:fld>
            <a:endParaRPr lang="en-US"/>
          </a:p>
        </p:txBody>
      </p:sp>
    </p:spTree>
    <p:extLst>
      <p:ext uri="{BB962C8B-B14F-4D97-AF65-F5344CB8AC3E}">
        <p14:creationId xmlns:p14="http://schemas.microsoft.com/office/powerpoint/2010/main" val="34443628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a short-</a:t>
            </a:r>
            <a:r>
              <a:rPr lang="en-US" dirty="0" err="1" smtClean="0"/>
              <a:t>ish</a:t>
            </a:r>
            <a:r>
              <a:rPr lang="en-US" dirty="0" smtClean="0"/>
              <a:t> demo video showing the CRS in action. It’s not very exciting, but the</a:t>
            </a:r>
            <a:r>
              <a:rPr lang="en-US" baseline="0" dirty="0" smtClean="0"/>
              <a:t> video shows our CRS ingesting a challenge bundle of 12 challenges, automatically unpacking them, identifying vulnerabilities, developing exploits, and patching them.</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47</a:t>
            </a:fld>
            <a:endParaRPr lang="en-US"/>
          </a:p>
        </p:txBody>
      </p:sp>
    </p:spTree>
    <p:extLst>
      <p:ext uri="{BB962C8B-B14F-4D97-AF65-F5344CB8AC3E}">
        <p14:creationId xmlns:p14="http://schemas.microsoft.com/office/powerpoint/2010/main" val="114403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 blue team model. Where there’s a central red or white team that attacks</a:t>
            </a:r>
            <a:r>
              <a:rPr lang="en-US" baseline="0" dirty="0" smtClean="0"/>
              <a:t> individual “blue team” competitors. These competitions largely focus on IT security preparedness and response.</a:t>
            </a:r>
            <a:endParaRPr lang="en-US" dirty="0" smtClean="0"/>
          </a:p>
          <a:p>
            <a:endParaRPr lang="en-US" dirty="0" smtClean="0"/>
          </a:p>
          <a:p>
            <a:r>
              <a:rPr lang="en-US" dirty="0" smtClean="0"/>
              <a:t>Cyber </a:t>
            </a:r>
            <a:r>
              <a:rPr lang="en-US" dirty="0" smtClean="0"/>
              <a:t>cyber defense cyber</a:t>
            </a:r>
          </a:p>
          <a:p>
            <a:r>
              <a:rPr lang="en-US" dirty="0" smtClean="0"/>
              <a:t>No counter attack</a:t>
            </a:r>
          </a:p>
          <a:p>
            <a:r>
              <a:rPr lang="en-US" dirty="0" smtClean="0"/>
              <a:t>No attribution attempts</a:t>
            </a:r>
          </a:p>
          <a:p>
            <a:endParaRPr lang="en-US" dirty="0"/>
          </a:p>
        </p:txBody>
      </p:sp>
      <p:sp>
        <p:nvSpPr>
          <p:cNvPr id="4" name="Slide Number Placeholder 3"/>
          <p:cNvSpPr>
            <a:spLocks noGrp="1"/>
          </p:cNvSpPr>
          <p:nvPr>
            <p:ph type="sldNum" sz="quarter" idx="10"/>
          </p:nvPr>
        </p:nvSpPr>
        <p:spPr/>
        <p:txBody>
          <a:bodyPr/>
          <a:lstStyle/>
          <a:p>
            <a:fld id="{8596EEF2-C1EC-AA49-BCA5-E404401772B3}" type="slidenum">
              <a:rPr lang="en-US" smtClean="0"/>
              <a:t>5</a:t>
            </a:fld>
            <a:endParaRPr lang="en-US"/>
          </a:p>
        </p:txBody>
      </p:sp>
    </p:spTree>
    <p:extLst>
      <p:ext uri="{BB962C8B-B14F-4D97-AF65-F5344CB8AC3E}">
        <p14:creationId xmlns:p14="http://schemas.microsoft.com/office/powerpoint/2010/main" val="1185034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model is the Red</a:t>
            </a:r>
            <a:r>
              <a:rPr lang="en-US" baseline="0" dirty="0" smtClean="0"/>
              <a:t> team competition. Most popular CTFs are this model. They’re normally scoreboard driven with a central blue team organizer that is attacked by all the competing teams for points.</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6</a:t>
            </a:fld>
            <a:endParaRPr lang="en-US"/>
          </a:p>
        </p:txBody>
      </p:sp>
    </p:spTree>
    <p:extLst>
      <p:ext uri="{BB962C8B-B14F-4D97-AF65-F5344CB8AC3E}">
        <p14:creationId xmlns:p14="http://schemas.microsoft.com/office/powerpoint/2010/main" val="531804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red team </a:t>
            </a:r>
            <a:r>
              <a:rPr lang="en-US" dirty="0" err="1" smtClean="0"/>
              <a:t>ctf</a:t>
            </a:r>
            <a:r>
              <a:rPr lang="en-US" baseline="0" dirty="0" smtClean="0"/>
              <a:t> scoreboard.</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7</a:t>
            </a:fld>
            <a:endParaRPr lang="en-US"/>
          </a:p>
        </p:txBody>
      </p:sp>
    </p:spTree>
    <p:extLst>
      <p:ext uri="{BB962C8B-B14F-4D97-AF65-F5344CB8AC3E}">
        <p14:creationId xmlns:p14="http://schemas.microsoft.com/office/powerpoint/2010/main" val="192590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model is “full spectrum” where both attack</a:t>
            </a:r>
            <a:r>
              <a:rPr lang="en-US" baseline="0" dirty="0" smtClean="0"/>
              <a:t> and defense are required. These are more rare, but they’re the most dynamic. Attack/Defense CTFs require the largest diversity of skills and tools.</a:t>
            </a:r>
            <a:endParaRPr lang="en-US" dirty="0" smtClean="0"/>
          </a:p>
          <a:p>
            <a:endParaRPr lang="en-US" dirty="0" smtClean="0"/>
          </a:p>
          <a:p>
            <a:r>
              <a:rPr lang="en-US" dirty="0" smtClean="0"/>
              <a:t>No </a:t>
            </a:r>
            <a:r>
              <a:rPr lang="en-US" dirty="0" smtClean="0"/>
              <a:t>limits</a:t>
            </a:r>
          </a:p>
          <a:p>
            <a:r>
              <a:rPr lang="en-US" dirty="0" smtClean="0"/>
              <a:t>This</a:t>
            </a:r>
            <a:r>
              <a:rPr lang="en-US" baseline="0" dirty="0" smtClean="0"/>
              <a:t> is the </a:t>
            </a:r>
            <a:r>
              <a:rPr lang="en-US" baseline="0" dirty="0" smtClean="0"/>
              <a:t>model we’re concerned with…</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8</a:t>
            </a:fld>
            <a:endParaRPr lang="en-US"/>
          </a:p>
        </p:txBody>
      </p:sp>
    </p:spTree>
    <p:extLst>
      <p:ext uri="{BB962C8B-B14F-4D97-AF65-F5344CB8AC3E}">
        <p14:creationId xmlns:p14="http://schemas.microsoft.com/office/powerpoint/2010/main" val="3853260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does this matter? Well,</a:t>
            </a:r>
            <a:r>
              <a:rPr lang="en-US" baseline="0" dirty="0" smtClean="0"/>
              <a:t> some people believe that CTF causes a pure form of innovation. When I was on </a:t>
            </a:r>
            <a:r>
              <a:rPr lang="en-US" baseline="0" dirty="0" err="1" smtClean="0"/>
              <a:t>HatesIrony</a:t>
            </a:r>
            <a:r>
              <a:rPr lang="en-US" baseline="0" dirty="0" smtClean="0"/>
              <a:t>, we  would show up to DEFCON CTF with custom solutions for RE, exploitation, network analysis…and we’d develop new tools as needed during the game.</a:t>
            </a:r>
          </a:p>
          <a:p>
            <a:endParaRPr lang="en-US" baseline="0" dirty="0" smtClean="0"/>
          </a:p>
          <a:p>
            <a:r>
              <a:rPr lang="en-US" baseline="0" dirty="0" smtClean="0"/>
              <a:t>This leads us to the cyber grand challenge</a:t>
            </a:r>
            <a:endParaRPr lang="en-US" dirty="0"/>
          </a:p>
        </p:txBody>
      </p:sp>
      <p:sp>
        <p:nvSpPr>
          <p:cNvPr id="4" name="Slide Number Placeholder 3"/>
          <p:cNvSpPr>
            <a:spLocks noGrp="1"/>
          </p:cNvSpPr>
          <p:nvPr>
            <p:ph type="sldNum" sz="quarter" idx="10"/>
          </p:nvPr>
        </p:nvSpPr>
        <p:spPr/>
        <p:txBody>
          <a:bodyPr/>
          <a:lstStyle/>
          <a:p>
            <a:fld id="{0293EBD5-D233-D049-AEE2-E657E8BA9DF1}" type="slidenum">
              <a:rPr lang="en-US" smtClean="0"/>
              <a:t>9</a:t>
            </a:fld>
            <a:endParaRPr lang="en-US"/>
          </a:p>
        </p:txBody>
      </p:sp>
    </p:spTree>
    <p:extLst>
      <p:ext uri="{BB962C8B-B14F-4D97-AF65-F5344CB8AC3E}">
        <p14:creationId xmlns:p14="http://schemas.microsoft.com/office/powerpoint/2010/main" val="264853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8/10/15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8/10/15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8/10/15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8/10/15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8/10/15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8/10/15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8/10/15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12.jpg"/><Relationship Id="rId6" Type="http://schemas.openxmlformats.org/officeDocument/2006/relationships/image" Target="../media/image13.jp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4" Type="http://schemas.openxmlformats.org/officeDocument/2006/relationships/image" Target="../media/image17.gi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27.png"/><Relationship Id="rId1" Type="http://schemas.microsoft.com/office/2007/relationships/media" Target="../media/media1.mp4"/><Relationship Id="rId2" Type="http://schemas.openxmlformats.org/officeDocument/2006/relationships/video" Target="../media/media1.mp4"/></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hyperlink" Target="http://www.ctftime.org"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hyperlink" Target="http://binary.ninja/"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63616" y="2914650"/>
            <a:ext cx="9668936" cy="1314450"/>
          </a:xfrm>
          <a:prstGeom prst="rect">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163617" y="1371320"/>
            <a:ext cx="9505319" cy="623337"/>
          </a:xfrm>
          <a:prstGeom prst="rect">
            <a:avLst/>
          </a:prstGeom>
          <a:solidFill>
            <a:schemeClr val="tx1">
              <a:alpha val="7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1067963"/>
            <a:ext cx="7772400" cy="1102519"/>
          </a:xfrm>
        </p:spPr>
        <p:txBody>
          <a:bodyPr/>
          <a:lstStyle/>
          <a:p>
            <a:r>
              <a:rPr lang="en-US" b="1" dirty="0" smtClean="0">
                <a:solidFill>
                  <a:srgbClr val="FFFFFF"/>
                </a:solidFill>
              </a:rPr>
              <a:t>CYBER GRAND CHALLENGE</a:t>
            </a:r>
            <a:endParaRPr lang="en-US" b="1" dirty="0">
              <a:solidFill>
                <a:srgbClr val="FFFFFF"/>
              </a:solidFill>
            </a:endParaRPr>
          </a:p>
        </p:txBody>
      </p:sp>
      <p:sp>
        <p:nvSpPr>
          <p:cNvPr id="3" name="Subtitle 2"/>
          <p:cNvSpPr>
            <a:spLocks noGrp="1"/>
          </p:cNvSpPr>
          <p:nvPr>
            <p:ph type="subTitle" idx="1"/>
          </p:nvPr>
        </p:nvSpPr>
        <p:spPr/>
        <p:txBody>
          <a:bodyPr>
            <a:normAutofit fontScale="92500" lnSpcReduction="20000"/>
          </a:bodyPr>
          <a:lstStyle/>
          <a:p>
            <a:r>
              <a:rPr lang="en-US" b="1" dirty="0" smtClean="0">
                <a:solidFill>
                  <a:srgbClr val="FFFFFF"/>
                </a:solidFill>
              </a:rPr>
              <a:t>Ryan Stortz</a:t>
            </a:r>
          </a:p>
          <a:p>
            <a:r>
              <a:rPr lang="en-US" b="1" dirty="0" smtClean="0">
                <a:solidFill>
                  <a:srgbClr val="FFFFFF"/>
                </a:solidFill>
              </a:rPr>
              <a:t>Trail of Bits</a:t>
            </a:r>
          </a:p>
          <a:p>
            <a:r>
              <a:rPr lang="en-US" sz="2400" b="1" dirty="0" smtClean="0">
                <a:solidFill>
                  <a:srgbClr val="FFFFFF"/>
                </a:solidFill>
              </a:rPr>
              <a:t>12 August 2015</a:t>
            </a:r>
            <a:endParaRPr lang="en-US" sz="2400" b="1" dirty="0">
              <a:solidFill>
                <a:srgbClr val="FFFFFF"/>
              </a:solidFill>
            </a:endParaRPr>
          </a:p>
        </p:txBody>
      </p:sp>
    </p:spTree>
    <p:extLst>
      <p:ext uri="{BB962C8B-B14F-4D97-AF65-F5344CB8AC3E}">
        <p14:creationId xmlns:p14="http://schemas.microsoft.com/office/powerpoint/2010/main" val="307775522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FFFF"/>
                </a:solidFill>
              </a:rPr>
              <a:t>The CYBER GRAND CHALLENGE</a:t>
            </a:r>
            <a:endParaRPr lang="en-US" dirty="0">
              <a:solidFill>
                <a:srgbClr val="FFFFFF"/>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72945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8-08 at 4.50.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2" y="0"/>
            <a:ext cx="3645393" cy="5143500"/>
          </a:xfrm>
          <a:prstGeom prst="rect">
            <a:avLst/>
          </a:prstGeom>
        </p:spPr>
      </p:pic>
      <p:sp>
        <p:nvSpPr>
          <p:cNvPr id="8" name="Rectangle 7"/>
          <p:cNvSpPr/>
          <p:nvPr/>
        </p:nvSpPr>
        <p:spPr>
          <a:xfrm>
            <a:off x="167746" y="3122839"/>
            <a:ext cx="3458705" cy="567063"/>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o-INTERNET-MAP-1969-facebook.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9688" y="745356"/>
            <a:ext cx="2007507" cy="1003754"/>
          </a:xfrm>
          <a:prstGeom prst="rect">
            <a:avLst/>
          </a:prstGeom>
          <a:ln>
            <a:noFill/>
          </a:ln>
          <a:effectLst>
            <a:outerShdw blurRad="292100" dist="139700" dir="2700000" algn="tl" rotWithShape="0">
              <a:srgbClr val="333333">
                <a:alpha val="65000"/>
              </a:srgbClr>
            </a:outerShdw>
          </a:effectLst>
        </p:spPr>
      </p:pic>
      <p:pic>
        <p:nvPicPr>
          <p:cNvPr id="10" name="Picture 9" descr="maxresdefaul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9688" y="2089457"/>
            <a:ext cx="2007507" cy="1129223"/>
          </a:xfrm>
          <a:prstGeom prst="rect">
            <a:avLst/>
          </a:prstGeom>
          <a:ln>
            <a:noFill/>
          </a:ln>
          <a:effectLst>
            <a:outerShdw blurRad="292100" dist="139700" dir="2700000" algn="tl" rotWithShape="0">
              <a:srgbClr val="333333">
                <a:alpha val="65000"/>
              </a:srgbClr>
            </a:outerShdw>
          </a:effectLst>
        </p:spPr>
      </p:pic>
      <p:pic>
        <p:nvPicPr>
          <p:cNvPr id="11" name="Picture 10" descr="H1ghlander.jpg"/>
          <p:cNvPicPr>
            <a:picLocks noChangeAspect="1"/>
          </p:cNvPicPr>
          <p:nvPr/>
        </p:nvPicPr>
        <p:blipFill rotWithShape="1">
          <a:blip r:embed="rId6">
            <a:extLst>
              <a:ext uri="{28A0092B-C50C-407E-A947-70E740481C1C}">
                <a14:useLocalDpi xmlns:a14="http://schemas.microsoft.com/office/drawing/2010/main" val="0"/>
              </a:ext>
            </a:extLst>
          </a:blip>
          <a:srcRect t="7464" r="11068"/>
          <a:stretch/>
        </p:blipFill>
        <p:spPr>
          <a:xfrm>
            <a:off x="4129688" y="3586074"/>
            <a:ext cx="2007507" cy="1287225"/>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6731841" y="926469"/>
            <a:ext cx="1070576" cy="646331"/>
          </a:xfrm>
          <a:prstGeom prst="rect">
            <a:avLst/>
          </a:prstGeom>
          <a:noFill/>
        </p:spPr>
        <p:txBody>
          <a:bodyPr wrap="none" rtlCol="0">
            <a:spAutoFit/>
          </a:bodyPr>
          <a:lstStyle/>
          <a:p>
            <a:pPr algn="ctr"/>
            <a:r>
              <a:rPr lang="en-US" dirty="0" smtClean="0"/>
              <a:t>ARPANET</a:t>
            </a:r>
          </a:p>
          <a:p>
            <a:pPr algn="ctr"/>
            <a:r>
              <a:rPr lang="en-US" dirty="0" smtClean="0"/>
              <a:t>1969</a:t>
            </a:r>
            <a:endParaRPr lang="en-US" dirty="0"/>
          </a:p>
        </p:txBody>
      </p:sp>
      <p:sp>
        <p:nvSpPr>
          <p:cNvPr id="13" name="TextBox 12"/>
          <p:cNvSpPr txBox="1"/>
          <p:nvPr/>
        </p:nvSpPr>
        <p:spPr>
          <a:xfrm>
            <a:off x="6940808" y="2265171"/>
            <a:ext cx="652643" cy="646331"/>
          </a:xfrm>
          <a:prstGeom prst="rect">
            <a:avLst/>
          </a:prstGeom>
          <a:noFill/>
        </p:spPr>
        <p:txBody>
          <a:bodyPr wrap="none" rtlCol="0">
            <a:spAutoFit/>
          </a:bodyPr>
          <a:lstStyle/>
          <a:p>
            <a:pPr algn="ctr"/>
            <a:r>
              <a:rPr lang="en-US" dirty="0" err="1" smtClean="0"/>
              <a:t>Siri</a:t>
            </a:r>
            <a:endParaRPr lang="en-US" dirty="0" smtClean="0"/>
          </a:p>
          <a:p>
            <a:pPr algn="ctr"/>
            <a:r>
              <a:rPr lang="en-US" dirty="0" smtClean="0"/>
              <a:t>2003</a:t>
            </a:r>
            <a:endParaRPr lang="en-US" dirty="0"/>
          </a:p>
        </p:txBody>
      </p:sp>
      <p:sp>
        <p:nvSpPr>
          <p:cNvPr id="14" name="TextBox 13"/>
          <p:cNvSpPr txBox="1"/>
          <p:nvPr/>
        </p:nvSpPr>
        <p:spPr>
          <a:xfrm>
            <a:off x="6398836" y="3778458"/>
            <a:ext cx="1736586" cy="646331"/>
          </a:xfrm>
          <a:prstGeom prst="rect">
            <a:avLst/>
          </a:prstGeom>
          <a:noFill/>
        </p:spPr>
        <p:txBody>
          <a:bodyPr wrap="none" rtlCol="0">
            <a:spAutoFit/>
          </a:bodyPr>
          <a:lstStyle/>
          <a:p>
            <a:pPr algn="ctr"/>
            <a:r>
              <a:rPr lang="en-US" dirty="0" smtClean="0"/>
              <a:t>Grand Challenge</a:t>
            </a:r>
          </a:p>
          <a:p>
            <a:pPr algn="ctr"/>
            <a:r>
              <a:rPr lang="en-US" dirty="0" smtClean="0"/>
              <a:t>2004</a:t>
            </a:r>
            <a:endParaRPr lang="en-US" dirty="0"/>
          </a:p>
        </p:txBody>
      </p:sp>
    </p:spTree>
    <p:extLst>
      <p:ext uri="{BB962C8B-B14F-4D97-AF65-F5344CB8AC3E}">
        <p14:creationId xmlns:p14="http://schemas.microsoft.com/office/powerpoint/2010/main" val="176759027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q6krM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090" y="998351"/>
            <a:ext cx="5839060" cy="3895748"/>
          </a:xfrm>
          <a:prstGeom prst="rect">
            <a:avLst/>
          </a:prstGeom>
        </p:spPr>
      </p:pic>
      <p:sp>
        <p:nvSpPr>
          <p:cNvPr id="2" name="Title 1"/>
          <p:cNvSpPr>
            <a:spLocks noGrp="1"/>
          </p:cNvSpPr>
          <p:nvPr>
            <p:ph type="title"/>
          </p:nvPr>
        </p:nvSpPr>
        <p:spPr/>
        <p:txBody>
          <a:bodyPr/>
          <a:lstStyle/>
          <a:p>
            <a:r>
              <a:rPr lang="en-US" dirty="0" smtClean="0"/>
              <a:t>CTF Nerds + DARPA</a:t>
            </a:r>
            <a:endParaRPr lang="en-US" dirty="0"/>
          </a:p>
        </p:txBody>
      </p:sp>
    </p:spTree>
    <p:extLst>
      <p:ext uri="{BB962C8B-B14F-4D97-AF65-F5344CB8AC3E}">
        <p14:creationId xmlns:p14="http://schemas.microsoft.com/office/powerpoint/2010/main" val="10183114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Grand Challenge</a:t>
            </a:r>
            <a:endParaRPr lang="en-US" dirty="0"/>
          </a:p>
        </p:txBody>
      </p:sp>
      <p:sp>
        <p:nvSpPr>
          <p:cNvPr id="3" name="Content Placeholder 2"/>
          <p:cNvSpPr>
            <a:spLocks noGrp="1"/>
          </p:cNvSpPr>
          <p:nvPr>
            <p:ph idx="1"/>
          </p:nvPr>
        </p:nvSpPr>
        <p:spPr/>
        <p:txBody>
          <a:bodyPr/>
          <a:lstStyle/>
          <a:p>
            <a:pPr marL="0" indent="0">
              <a:spcBef>
                <a:spcPts val="0"/>
              </a:spcBef>
              <a:buNone/>
              <a:defRPr/>
            </a:pPr>
            <a:r>
              <a:rPr lang="en-US" dirty="0" smtClean="0"/>
              <a:t>“Cyber </a:t>
            </a:r>
            <a:r>
              <a:rPr lang="en-US" dirty="0"/>
              <a:t>Grand Challenge (CGC) is a contest to build high-performance computers capable of playing in a Capture-the-Flag style cyber-security competition</a:t>
            </a:r>
            <a:r>
              <a:rPr lang="en-US" dirty="0" smtClean="0"/>
              <a:t>.”</a:t>
            </a:r>
          </a:p>
          <a:p>
            <a:pPr marL="0" indent="0">
              <a:spcBef>
                <a:spcPts val="0"/>
              </a:spcBef>
              <a:buNone/>
              <a:defRPr/>
            </a:pPr>
            <a:endParaRPr lang="en-US" dirty="0"/>
          </a:p>
          <a:p>
            <a:pPr marL="0" indent="0">
              <a:spcBef>
                <a:spcPts val="0"/>
              </a:spcBef>
              <a:buNone/>
              <a:defRPr/>
            </a:pPr>
            <a:endParaRPr lang="en-US" dirty="0"/>
          </a:p>
        </p:txBody>
      </p:sp>
      <p:pic>
        <p:nvPicPr>
          <p:cNvPr id="4" name="Picture 3" descr="CGC_LogoAnimatio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288" y="2527268"/>
            <a:ext cx="3705711" cy="2616232"/>
          </a:xfrm>
          <a:prstGeom prst="rect">
            <a:avLst/>
          </a:prstGeom>
        </p:spPr>
      </p:pic>
    </p:spTree>
    <p:extLst>
      <p:ext uri="{BB962C8B-B14F-4D97-AF65-F5344CB8AC3E}">
        <p14:creationId xmlns:p14="http://schemas.microsoft.com/office/powerpoint/2010/main" val="395684149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st-19257-Arsenal-soccer-player-dont-giv-J1Ax.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7" y="1176557"/>
            <a:ext cx="4370316" cy="2307527"/>
          </a:xfrm>
          <a:prstGeom prst="rect">
            <a:avLst/>
          </a:prstGeom>
        </p:spPr>
      </p:pic>
      <p:pic>
        <p:nvPicPr>
          <p:cNvPr id="5" name="Picture 4" descr="141997844497180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393" y="1176557"/>
            <a:ext cx="4204155" cy="3153116"/>
          </a:xfrm>
          <a:prstGeom prst="rect">
            <a:avLst/>
          </a:prstGeom>
        </p:spPr>
      </p:pic>
      <p:sp>
        <p:nvSpPr>
          <p:cNvPr id="6" name="Title 1"/>
          <p:cNvSpPr>
            <a:spLocks noGrp="1"/>
          </p:cNvSpPr>
          <p:nvPr>
            <p:ph type="title"/>
          </p:nvPr>
        </p:nvSpPr>
        <p:spPr>
          <a:xfrm>
            <a:off x="457200" y="205979"/>
            <a:ext cx="8229600" cy="857250"/>
          </a:xfrm>
        </p:spPr>
        <p:txBody>
          <a:bodyPr/>
          <a:lstStyle/>
          <a:p>
            <a:r>
              <a:rPr lang="en-US" dirty="0" smtClean="0"/>
              <a:t>Humans &gt; Robots</a:t>
            </a:r>
            <a:endParaRPr lang="en-US" dirty="0"/>
          </a:p>
        </p:txBody>
      </p:sp>
      <p:sp>
        <p:nvSpPr>
          <p:cNvPr id="7" name="TextBox 6"/>
          <p:cNvSpPr txBox="1"/>
          <p:nvPr/>
        </p:nvSpPr>
        <p:spPr>
          <a:xfrm>
            <a:off x="6153008" y="4553117"/>
            <a:ext cx="2351763" cy="369332"/>
          </a:xfrm>
          <a:prstGeom prst="rect">
            <a:avLst/>
          </a:prstGeom>
          <a:noFill/>
        </p:spPr>
        <p:txBody>
          <a:bodyPr wrap="none" rtlCol="0">
            <a:spAutoFit/>
          </a:bodyPr>
          <a:lstStyle/>
          <a:p>
            <a:r>
              <a:rPr lang="en-US" dirty="0" smtClean="0"/>
              <a:t>* Yes, even at software</a:t>
            </a:r>
            <a:endParaRPr lang="en-US" dirty="0"/>
          </a:p>
        </p:txBody>
      </p:sp>
    </p:spTree>
    <p:extLst>
      <p:ext uri="{BB962C8B-B14F-4D97-AF65-F5344CB8AC3E}">
        <p14:creationId xmlns:p14="http://schemas.microsoft.com/office/powerpoint/2010/main" val="8633310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Competition Setup</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Teams build “Cyber Reasoning Systems”</a:t>
            </a:r>
          </a:p>
          <a:p>
            <a:pPr lvl="1"/>
            <a:r>
              <a:rPr lang="en-US" dirty="0" smtClean="0"/>
              <a:t>Fully autonomous systems</a:t>
            </a:r>
            <a:endParaRPr lang="en-US" dirty="0" smtClean="0"/>
          </a:p>
          <a:p>
            <a:r>
              <a:rPr lang="en-US" dirty="0" smtClean="0"/>
              <a:t>Given a bundle of Challenge Binaries (CBs)</a:t>
            </a:r>
          </a:p>
          <a:p>
            <a:pPr lvl="1"/>
            <a:r>
              <a:rPr lang="en-US" dirty="0" smtClean="0"/>
              <a:t>CB := “</a:t>
            </a:r>
            <a:r>
              <a:rPr lang="en-US" dirty="0" err="1" smtClean="0"/>
              <a:t>Pwnables</a:t>
            </a:r>
            <a:r>
              <a:rPr lang="en-US" dirty="0" smtClean="0"/>
              <a:t>”</a:t>
            </a:r>
            <a:endParaRPr lang="en-US" dirty="0" smtClean="0"/>
          </a:p>
          <a:p>
            <a:r>
              <a:rPr lang="en-US" dirty="0" smtClean="0"/>
              <a:t>Teams create Proof of Vulnerabilities (</a:t>
            </a:r>
            <a:r>
              <a:rPr lang="en-US" dirty="0" err="1" smtClean="0"/>
              <a:t>PoV</a:t>
            </a:r>
            <a:r>
              <a:rPr lang="en-US" dirty="0" smtClean="0"/>
              <a:t>)</a:t>
            </a:r>
          </a:p>
          <a:p>
            <a:pPr lvl="1"/>
            <a:r>
              <a:rPr lang="en-US" dirty="0" err="1" smtClean="0"/>
              <a:t>PoVs</a:t>
            </a:r>
            <a:r>
              <a:rPr lang="en-US" dirty="0" smtClean="0"/>
              <a:t> are inputs that trigger vulnerable code paths (via a crash)</a:t>
            </a:r>
          </a:p>
          <a:p>
            <a:r>
              <a:rPr lang="en-US" dirty="0" smtClean="0"/>
              <a:t>CRSs will compete against each other</a:t>
            </a:r>
          </a:p>
        </p:txBody>
      </p:sp>
    </p:spTree>
    <p:extLst>
      <p:ext uri="{BB962C8B-B14F-4D97-AF65-F5344CB8AC3E}">
        <p14:creationId xmlns:p14="http://schemas.microsoft.com/office/powerpoint/2010/main" val="10239468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DECREE</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OS: </a:t>
            </a:r>
            <a:r>
              <a:rPr lang="en-US" dirty="0" smtClean="0"/>
              <a:t>DECREE</a:t>
            </a:r>
          </a:p>
          <a:p>
            <a:pPr lvl="1"/>
            <a:r>
              <a:rPr lang="en-US" dirty="0"/>
              <a:t>DARPA Experimental Cyber Research Evaluation </a:t>
            </a:r>
            <a:r>
              <a:rPr lang="en-US" dirty="0" smtClean="0"/>
              <a:t>Environment</a:t>
            </a:r>
          </a:p>
          <a:p>
            <a:pPr lvl="1"/>
            <a:r>
              <a:rPr lang="en-US" dirty="0" smtClean="0"/>
              <a:t>Similar to Linux x86</a:t>
            </a:r>
          </a:p>
          <a:p>
            <a:pPr lvl="1"/>
            <a:r>
              <a:rPr lang="en-US" dirty="0" err="1" smtClean="0"/>
              <a:t>Executables</a:t>
            </a:r>
            <a:r>
              <a:rPr lang="en-US" dirty="0" smtClean="0"/>
              <a:t> are statically-linked ELFs</a:t>
            </a:r>
          </a:p>
          <a:p>
            <a:pPr lvl="1"/>
            <a:r>
              <a:rPr lang="en-US" dirty="0" smtClean="0"/>
              <a:t>Implemented as a new </a:t>
            </a:r>
            <a:r>
              <a:rPr lang="en-US" dirty="0" err="1" smtClean="0"/>
              <a:t>binfmt</a:t>
            </a:r>
            <a:endParaRPr lang="en-US" dirty="0" smtClean="0"/>
          </a:p>
          <a:p>
            <a:r>
              <a:rPr lang="en-US" dirty="0" smtClean="0"/>
              <a:t>Removes complexity</a:t>
            </a:r>
          </a:p>
          <a:p>
            <a:r>
              <a:rPr lang="en-US" dirty="0" smtClean="0"/>
              <a:t>Very clever implementation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170845209"/>
              </p:ext>
            </p:extLst>
          </p:nvPr>
        </p:nvGraphicFramePr>
        <p:xfrm>
          <a:off x="6858523" y="2658207"/>
          <a:ext cx="2051578" cy="1950720"/>
        </p:xfrm>
        <a:graphic>
          <a:graphicData uri="http://schemas.openxmlformats.org/drawingml/2006/table">
            <a:tbl>
              <a:tblPr firstRow="1" bandRow="1">
                <a:tableStyleId>{5C22544A-7EE6-4342-B048-85BDC9FD1C3A}</a:tableStyleId>
              </a:tblPr>
              <a:tblGrid>
                <a:gridCol w="346299"/>
                <a:gridCol w="909770"/>
                <a:gridCol w="795509"/>
              </a:tblGrid>
              <a:tr h="227231">
                <a:tc>
                  <a:txBody>
                    <a:bodyPr/>
                    <a:lstStyle/>
                    <a:p>
                      <a:r>
                        <a:rPr lang="en-US" sz="1000" dirty="0" smtClean="0"/>
                        <a:t>#</a:t>
                      </a:r>
                      <a:endParaRPr lang="en-US" sz="1000" dirty="0"/>
                    </a:p>
                  </a:txBody>
                  <a:tcPr/>
                </a:tc>
                <a:tc>
                  <a:txBody>
                    <a:bodyPr/>
                    <a:lstStyle/>
                    <a:p>
                      <a:r>
                        <a:rPr lang="en-US" sz="1000" dirty="0" err="1" smtClean="0"/>
                        <a:t>Syscall</a:t>
                      </a:r>
                      <a:endParaRPr lang="en-US" sz="1000" dirty="0"/>
                    </a:p>
                  </a:txBody>
                  <a:tcPr/>
                </a:tc>
                <a:tc>
                  <a:txBody>
                    <a:bodyPr/>
                    <a:lstStyle/>
                    <a:p>
                      <a:r>
                        <a:rPr lang="en-US" sz="1000" dirty="0" smtClean="0"/>
                        <a:t>Linux Eq.</a:t>
                      </a:r>
                      <a:endParaRPr lang="en-US" sz="1000" dirty="0"/>
                    </a:p>
                  </a:txBody>
                  <a:tcPr/>
                </a:tc>
              </a:tr>
              <a:tr h="227231">
                <a:tc>
                  <a:txBody>
                    <a:bodyPr/>
                    <a:lstStyle/>
                    <a:p>
                      <a:r>
                        <a:rPr lang="en-US" sz="1000" dirty="0" smtClean="0"/>
                        <a:t>1</a:t>
                      </a:r>
                      <a:endParaRPr lang="en-US" sz="1000" dirty="0"/>
                    </a:p>
                  </a:txBody>
                  <a:tcPr/>
                </a:tc>
                <a:tc>
                  <a:txBody>
                    <a:bodyPr/>
                    <a:lstStyle/>
                    <a:p>
                      <a:r>
                        <a:rPr lang="en-US" sz="1000" dirty="0" smtClean="0"/>
                        <a:t>_terminate</a:t>
                      </a:r>
                      <a:endParaRPr lang="en-US" sz="1000" dirty="0"/>
                    </a:p>
                  </a:txBody>
                  <a:tcPr/>
                </a:tc>
                <a:tc>
                  <a:txBody>
                    <a:bodyPr/>
                    <a:lstStyle/>
                    <a:p>
                      <a:r>
                        <a:rPr lang="en-US" sz="1000" dirty="0" smtClean="0"/>
                        <a:t>exit</a:t>
                      </a:r>
                      <a:endParaRPr lang="en-US" sz="1000" dirty="0"/>
                    </a:p>
                  </a:txBody>
                  <a:tcPr/>
                </a:tc>
              </a:tr>
              <a:tr h="227231">
                <a:tc>
                  <a:txBody>
                    <a:bodyPr/>
                    <a:lstStyle/>
                    <a:p>
                      <a:r>
                        <a:rPr lang="en-US" sz="1000" dirty="0" smtClean="0"/>
                        <a:t>2</a:t>
                      </a:r>
                      <a:endParaRPr lang="en-US" sz="1000" dirty="0"/>
                    </a:p>
                  </a:txBody>
                  <a:tcPr/>
                </a:tc>
                <a:tc>
                  <a:txBody>
                    <a:bodyPr/>
                    <a:lstStyle/>
                    <a:p>
                      <a:r>
                        <a:rPr lang="en-US" sz="1000" dirty="0" smtClean="0"/>
                        <a:t>transmit</a:t>
                      </a:r>
                      <a:endParaRPr lang="en-US" sz="1000" dirty="0"/>
                    </a:p>
                  </a:txBody>
                  <a:tcPr/>
                </a:tc>
                <a:tc>
                  <a:txBody>
                    <a:bodyPr/>
                    <a:lstStyle/>
                    <a:p>
                      <a:r>
                        <a:rPr lang="en-US" sz="1000" dirty="0" smtClean="0"/>
                        <a:t>send</a:t>
                      </a:r>
                      <a:endParaRPr lang="en-US" sz="1000" dirty="0"/>
                    </a:p>
                  </a:txBody>
                  <a:tcPr/>
                </a:tc>
              </a:tr>
              <a:tr h="227231">
                <a:tc>
                  <a:txBody>
                    <a:bodyPr/>
                    <a:lstStyle/>
                    <a:p>
                      <a:r>
                        <a:rPr lang="en-US" sz="1000" dirty="0" smtClean="0"/>
                        <a:t>3</a:t>
                      </a:r>
                      <a:endParaRPr lang="en-US" sz="1000" dirty="0"/>
                    </a:p>
                  </a:txBody>
                  <a:tcPr/>
                </a:tc>
                <a:tc>
                  <a:txBody>
                    <a:bodyPr/>
                    <a:lstStyle/>
                    <a:p>
                      <a:r>
                        <a:rPr lang="en-US" sz="1000" dirty="0" smtClean="0"/>
                        <a:t>receive </a:t>
                      </a:r>
                      <a:endParaRPr lang="en-US" sz="1000" dirty="0"/>
                    </a:p>
                  </a:txBody>
                  <a:tcPr/>
                </a:tc>
                <a:tc>
                  <a:txBody>
                    <a:bodyPr/>
                    <a:lstStyle/>
                    <a:p>
                      <a:r>
                        <a:rPr lang="en-US" sz="1000" dirty="0" err="1" smtClean="0"/>
                        <a:t>recv</a:t>
                      </a:r>
                      <a:endParaRPr lang="en-US" sz="1000" dirty="0"/>
                    </a:p>
                  </a:txBody>
                  <a:tcPr/>
                </a:tc>
              </a:tr>
              <a:tr h="227231">
                <a:tc>
                  <a:txBody>
                    <a:bodyPr/>
                    <a:lstStyle/>
                    <a:p>
                      <a:r>
                        <a:rPr lang="en-US" sz="1000" dirty="0" smtClean="0"/>
                        <a:t>4</a:t>
                      </a:r>
                      <a:endParaRPr lang="en-US" sz="1000" dirty="0"/>
                    </a:p>
                  </a:txBody>
                  <a:tcPr/>
                </a:tc>
                <a:tc>
                  <a:txBody>
                    <a:bodyPr/>
                    <a:lstStyle/>
                    <a:p>
                      <a:r>
                        <a:rPr lang="en-US" sz="1000" dirty="0" err="1" smtClean="0"/>
                        <a:t>fdwait</a:t>
                      </a:r>
                      <a:endParaRPr lang="en-US" sz="1000" dirty="0"/>
                    </a:p>
                  </a:txBody>
                  <a:tcPr/>
                </a:tc>
                <a:tc>
                  <a:txBody>
                    <a:bodyPr/>
                    <a:lstStyle/>
                    <a:p>
                      <a:r>
                        <a:rPr lang="en-US" sz="1000" dirty="0" smtClean="0"/>
                        <a:t>select</a:t>
                      </a:r>
                      <a:endParaRPr lang="en-US" sz="1000" dirty="0"/>
                    </a:p>
                  </a:txBody>
                  <a:tcPr/>
                </a:tc>
              </a:tr>
              <a:tr h="227231">
                <a:tc>
                  <a:txBody>
                    <a:bodyPr/>
                    <a:lstStyle/>
                    <a:p>
                      <a:r>
                        <a:rPr lang="en-US" sz="1000" dirty="0" smtClean="0"/>
                        <a:t>5</a:t>
                      </a:r>
                      <a:endParaRPr lang="en-US" sz="1000" dirty="0"/>
                    </a:p>
                  </a:txBody>
                  <a:tcPr/>
                </a:tc>
                <a:tc>
                  <a:txBody>
                    <a:bodyPr/>
                    <a:lstStyle/>
                    <a:p>
                      <a:r>
                        <a:rPr lang="en-US" sz="1000" dirty="0" smtClean="0"/>
                        <a:t>allocate</a:t>
                      </a:r>
                      <a:endParaRPr lang="en-US" sz="1000" dirty="0"/>
                    </a:p>
                  </a:txBody>
                  <a:tcPr/>
                </a:tc>
                <a:tc>
                  <a:txBody>
                    <a:bodyPr/>
                    <a:lstStyle/>
                    <a:p>
                      <a:r>
                        <a:rPr lang="en-US" sz="1000" dirty="0" err="1" smtClean="0"/>
                        <a:t>mmap</a:t>
                      </a:r>
                      <a:endParaRPr lang="en-US" sz="1000" dirty="0"/>
                    </a:p>
                  </a:txBody>
                  <a:tcPr/>
                </a:tc>
              </a:tr>
              <a:tr h="227231">
                <a:tc>
                  <a:txBody>
                    <a:bodyPr/>
                    <a:lstStyle/>
                    <a:p>
                      <a:r>
                        <a:rPr lang="en-US" sz="1000" dirty="0" smtClean="0"/>
                        <a:t>6</a:t>
                      </a:r>
                      <a:endParaRPr lang="en-US" sz="1000" dirty="0"/>
                    </a:p>
                  </a:txBody>
                  <a:tcPr/>
                </a:tc>
                <a:tc>
                  <a:txBody>
                    <a:bodyPr/>
                    <a:lstStyle/>
                    <a:p>
                      <a:r>
                        <a:rPr lang="en-US" sz="1000" dirty="0" err="1" smtClean="0"/>
                        <a:t>deallocate</a:t>
                      </a:r>
                      <a:endParaRPr lang="en-US" sz="1000" dirty="0"/>
                    </a:p>
                  </a:txBody>
                  <a:tcPr/>
                </a:tc>
                <a:tc>
                  <a:txBody>
                    <a:bodyPr/>
                    <a:lstStyle/>
                    <a:p>
                      <a:r>
                        <a:rPr lang="en-US" sz="1000" dirty="0" err="1" smtClean="0"/>
                        <a:t>munmap</a:t>
                      </a:r>
                      <a:endParaRPr lang="en-US" sz="1000" dirty="0"/>
                    </a:p>
                  </a:txBody>
                  <a:tcPr/>
                </a:tc>
              </a:tr>
              <a:tr h="227231">
                <a:tc>
                  <a:txBody>
                    <a:bodyPr/>
                    <a:lstStyle/>
                    <a:p>
                      <a:r>
                        <a:rPr lang="en-US" sz="1000" dirty="0" smtClean="0"/>
                        <a:t>7</a:t>
                      </a:r>
                      <a:endParaRPr lang="en-US" sz="1000" dirty="0"/>
                    </a:p>
                  </a:txBody>
                  <a:tcPr/>
                </a:tc>
                <a:tc>
                  <a:txBody>
                    <a:bodyPr/>
                    <a:lstStyle/>
                    <a:p>
                      <a:r>
                        <a:rPr lang="en-US" sz="1000" dirty="0" smtClean="0"/>
                        <a:t>random</a:t>
                      </a:r>
                      <a:endParaRPr lang="en-US" sz="1000" dirty="0"/>
                    </a:p>
                  </a:txBody>
                  <a:tcPr/>
                </a:tc>
                <a:tc>
                  <a:txBody>
                    <a:bodyPr/>
                    <a:lstStyle/>
                    <a:p>
                      <a:r>
                        <a:rPr lang="en-US" sz="1000" dirty="0" smtClean="0"/>
                        <a:t>n/a</a:t>
                      </a:r>
                      <a:endParaRPr lang="en-US" sz="1000" dirty="0"/>
                    </a:p>
                  </a:txBody>
                  <a:tcPr/>
                </a:tc>
              </a:tr>
            </a:tbl>
          </a:graphicData>
        </a:graphic>
      </p:graphicFrame>
    </p:spTree>
    <p:extLst>
      <p:ext uri="{BB962C8B-B14F-4D97-AF65-F5344CB8AC3E}">
        <p14:creationId xmlns:p14="http://schemas.microsoft.com/office/powerpoint/2010/main" val="330750250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Challenge</a:t>
            </a:r>
            <a:endParaRPr lang="en-US" dirty="0"/>
          </a:p>
        </p:txBody>
      </p:sp>
      <p:pic>
        <p:nvPicPr>
          <p:cNvPr id="5" name="Picture 4" descr="Screen Shot 2015-08-10 at 10.54.1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6" y="-13956"/>
            <a:ext cx="4592117" cy="5143500"/>
          </a:xfrm>
          <a:prstGeom prst="rect">
            <a:avLst/>
          </a:prstGeom>
        </p:spPr>
      </p:pic>
      <p:pic>
        <p:nvPicPr>
          <p:cNvPr id="6" name="Picture 5" descr="Screen Shot 2015-08-10 at 10.54.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3002" y="0"/>
            <a:ext cx="5407025" cy="4259580"/>
          </a:xfrm>
          <a:prstGeom prst="rect">
            <a:avLst/>
          </a:prstGeom>
        </p:spPr>
      </p:pic>
      <p:sp>
        <p:nvSpPr>
          <p:cNvPr id="7" name="Rectangle 6"/>
          <p:cNvSpPr/>
          <p:nvPr/>
        </p:nvSpPr>
        <p:spPr>
          <a:xfrm>
            <a:off x="5073120" y="502400"/>
            <a:ext cx="1228154" cy="132578"/>
          </a:xfrm>
          <a:prstGeom prst="rect">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5177791" y="1324668"/>
            <a:ext cx="2372573" cy="202356"/>
          </a:xfrm>
          <a:prstGeom prst="rect">
            <a:avLst/>
          </a:prstGeom>
          <a:noFill/>
          <a:ln w="28575" cmpd="sng">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4397736" y="4514627"/>
            <a:ext cx="4289064" cy="524206"/>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smtClean="0"/>
              <a:t>Example Challenge: CADET_0001</a:t>
            </a:r>
            <a:endParaRPr lang="en-US" sz="2000" dirty="0"/>
          </a:p>
        </p:txBody>
      </p:sp>
    </p:spTree>
    <p:extLst>
      <p:ext uri="{BB962C8B-B14F-4D97-AF65-F5344CB8AC3E}">
        <p14:creationId xmlns:p14="http://schemas.microsoft.com/office/powerpoint/2010/main" val="24616346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FFFF"/>
                </a:solidFill>
              </a:rPr>
              <a:t>Our Cyber Reasoning System</a:t>
            </a:r>
            <a:endParaRPr lang="en-US" dirty="0">
              <a:solidFill>
                <a:srgbClr val="FFFFFF"/>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05673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711" y="0"/>
            <a:ext cx="6024450" cy="5143500"/>
          </a:xfrm>
          <a:prstGeom prst="rect">
            <a:avLst/>
          </a:prstGeom>
        </p:spPr>
      </p:pic>
    </p:spTree>
    <p:extLst>
      <p:ext uri="{BB962C8B-B14F-4D97-AF65-F5344CB8AC3E}">
        <p14:creationId xmlns:p14="http://schemas.microsoft.com/office/powerpoint/2010/main" val="35229850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solidFill>
                  <a:schemeClr val="bg1"/>
                </a:solidFill>
              </a:rPr>
              <a:t>Capture the FLAG</a:t>
            </a:r>
            <a:endParaRPr lang="en-US" dirty="0">
              <a:solidFill>
                <a:schemeClr val="bg1"/>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257474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502" y="-31165"/>
            <a:ext cx="6024450" cy="5143500"/>
          </a:xfrm>
          <a:prstGeom prst="rect">
            <a:avLst/>
          </a:prstGeom>
        </p:spPr>
      </p:pic>
      <p:sp>
        <p:nvSpPr>
          <p:cNvPr id="2" name="Oval 1"/>
          <p:cNvSpPr/>
          <p:nvPr/>
        </p:nvSpPr>
        <p:spPr>
          <a:xfrm>
            <a:off x="2969920" y="539108"/>
            <a:ext cx="177743" cy="1855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944577" y="724629"/>
            <a:ext cx="177743" cy="1855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766834" y="817389"/>
            <a:ext cx="177743" cy="1855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739264" y="3202466"/>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1" name="Oval 10"/>
          <p:cNvSpPr/>
          <p:nvPr/>
        </p:nvSpPr>
        <p:spPr>
          <a:xfrm>
            <a:off x="5811241" y="3221775"/>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2" name="Oval 11"/>
          <p:cNvSpPr/>
          <p:nvPr/>
        </p:nvSpPr>
        <p:spPr>
          <a:xfrm>
            <a:off x="4217460" y="2013587"/>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3" name="Oval 12"/>
          <p:cNvSpPr/>
          <p:nvPr/>
        </p:nvSpPr>
        <p:spPr>
          <a:xfrm>
            <a:off x="4090404" y="1868423"/>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4" name="Oval 13"/>
          <p:cNvSpPr/>
          <p:nvPr/>
        </p:nvSpPr>
        <p:spPr>
          <a:xfrm>
            <a:off x="5651220" y="2016832"/>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6" name="Oval 15"/>
          <p:cNvSpPr/>
          <p:nvPr/>
        </p:nvSpPr>
        <p:spPr>
          <a:xfrm>
            <a:off x="4217460" y="3036254"/>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7" name="Oval 16"/>
          <p:cNvSpPr/>
          <p:nvPr/>
        </p:nvSpPr>
        <p:spPr>
          <a:xfrm>
            <a:off x="3887317" y="1696899"/>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8" name="Oval 17"/>
          <p:cNvSpPr/>
          <p:nvPr/>
        </p:nvSpPr>
        <p:spPr>
          <a:xfrm>
            <a:off x="3976189" y="3181418"/>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19" name="Oval 18"/>
          <p:cNvSpPr/>
          <p:nvPr/>
        </p:nvSpPr>
        <p:spPr>
          <a:xfrm>
            <a:off x="3976189" y="1497381"/>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20" name="Oval 19"/>
          <p:cNvSpPr/>
          <p:nvPr/>
        </p:nvSpPr>
        <p:spPr>
          <a:xfrm>
            <a:off x="5544626" y="3181418"/>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21" name="Oval 20"/>
          <p:cNvSpPr/>
          <p:nvPr/>
        </p:nvSpPr>
        <p:spPr>
          <a:xfrm>
            <a:off x="5900112" y="3221775"/>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22" name="Oval 21"/>
          <p:cNvSpPr/>
          <p:nvPr/>
        </p:nvSpPr>
        <p:spPr>
          <a:xfrm>
            <a:off x="5544626" y="3009228"/>
            <a:ext cx="177743" cy="1855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rgbClr val="008000"/>
              </a:solidFill>
            </a:endParaRPr>
          </a:p>
        </p:txBody>
      </p:sp>
      <p:sp>
        <p:nvSpPr>
          <p:cNvPr id="23" name="Oval 22"/>
          <p:cNvSpPr/>
          <p:nvPr/>
        </p:nvSpPr>
        <p:spPr>
          <a:xfrm>
            <a:off x="5741547" y="790472"/>
            <a:ext cx="177743" cy="18552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4" name="Oval 23"/>
          <p:cNvSpPr/>
          <p:nvPr/>
        </p:nvSpPr>
        <p:spPr>
          <a:xfrm>
            <a:off x="5988983" y="790472"/>
            <a:ext cx="177743" cy="18552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5" name="Oval 24"/>
          <p:cNvSpPr/>
          <p:nvPr/>
        </p:nvSpPr>
        <p:spPr>
          <a:xfrm>
            <a:off x="3692536" y="3178907"/>
            <a:ext cx="177743" cy="18552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6" name="Oval 25"/>
          <p:cNvSpPr/>
          <p:nvPr/>
        </p:nvSpPr>
        <p:spPr>
          <a:xfrm>
            <a:off x="7335841" y="2648624"/>
            <a:ext cx="177743" cy="1855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7336869" y="2463103"/>
            <a:ext cx="177743" cy="1855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722369" y="3407296"/>
            <a:ext cx="177743" cy="18552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29" name="Oval 28"/>
          <p:cNvSpPr/>
          <p:nvPr/>
        </p:nvSpPr>
        <p:spPr>
          <a:xfrm>
            <a:off x="2561521" y="677771"/>
            <a:ext cx="177743" cy="18552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solidFill>
                <a:srgbClr val="008000"/>
              </a:solidFill>
            </a:endParaRPr>
          </a:p>
        </p:txBody>
      </p:sp>
      <p:sp>
        <p:nvSpPr>
          <p:cNvPr id="30" name="Oval 29"/>
          <p:cNvSpPr/>
          <p:nvPr/>
        </p:nvSpPr>
        <p:spPr>
          <a:xfrm>
            <a:off x="5899254" y="2916467"/>
            <a:ext cx="177743" cy="18552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4" name="Picture 3" descr="crs_nolin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502" y="-34231"/>
            <a:ext cx="6024450" cy="5143500"/>
          </a:xfrm>
          <a:prstGeom prst="rect">
            <a:avLst/>
          </a:prstGeom>
        </p:spPr>
      </p:pic>
    </p:spTree>
    <p:extLst>
      <p:ext uri="{BB962C8B-B14F-4D97-AF65-F5344CB8AC3E}">
        <p14:creationId xmlns:p14="http://schemas.microsoft.com/office/powerpoint/2010/main" val="170157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48872E-6 2.56869E-6 L 0.26328 0.0037 " pathEditMode="relative" rAng="0" ptsTypes="AA">
                                      <p:cBhvr>
                                        <p:cTn id="6" dur="2000" fill="hold"/>
                                        <p:tgtEl>
                                          <p:spTgt spid="2"/>
                                        </p:tgtEl>
                                        <p:attrNameLst>
                                          <p:attrName>ppt_x</p:attrName>
                                          <p:attrName>ppt_y</p:attrName>
                                        </p:attrNameLst>
                                      </p:cBhvr>
                                      <p:rCtr x="13155" y="185"/>
                                    </p:animMotion>
                                  </p:childTnLst>
                                </p:cTn>
                              </p:par>
                              <p:par>
                                <p:cTn id="7" presetID="0" presetClass="path" presetSubtype="0" accel="50000" decel="50000" fill="hold" grpId="1" nodeType="withEffect">
                                  <p:stCondLst>
                                    <p:cond delay="0"/>
                                  </p:stCondLst>
                                  <p:childTnLst>
                                    <p:animMotion origin="layout" path="M 4.32489E-6 -9.53998E-7 C 0.02308 0.02038 0.04616 0.04075 0.06143 0.06823 C 0.07671 0.09571 0.08417 0.13029 0.09163 0.16518 " pathEditMode="relative" rAng="0" ptsTypes="aaA">
                                      <p:cBhvr>
                                        <p:cTn id="8" dur="2000" fill="hold"/>
                                        <p:tgtEl>
                                          <p:spTgt spid="7"/>
                                        </p:tgtEl>
                                        <p:attrNameLst>
                                          <p:attrName>ppt_x</p:attrName>
                                          <p:attrName>ppt_y</p:attrName>
                                        </p:attrNameLst>
                                      </p:cBhvr>
                                      <p:rCtr x="4582" y="8243"/>
                                    </p:animMotion>
                                  </p:childTnLst>
                                </p:cTn>
                              </p:par>
                              <p:par>
                                <p:cTn id="9" presetID="0" presetClass="path" presetSubtype="0" accel="50000" decel="50000" fill="hold" grpId="0" nodeType="withEffect">
                                  <p:stCondLst>
                                    <p:cond delay="0"/>
                                  </p:stCondLst>
                                  <p:childTnLst>
                                    <p:animMotion origin="layout" path="M -1.5932E-6 2.03767E-7 C 0.0059 0.07564 0.0118 0.15128 0.03245 0.21982 C 0.05311 0.28836 0.10847 0.37882 0.12357 0.41062 " pathEditMode="relative" ptsTypes="aaA">
                                      <p:cBhvr>
                                        <p:cTn id="10" dur="2000" fill="hold"/>
                                        <p:tgtEl>
                                          <p:spTgt spid="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1.3051E-6 -5.05094E-6 C 1.3051E-6 -5.05094E-6 0.00121 0.22414 0.00243 0.44859 " pathEditMode="relative" ptsTypes="aA">
                                      <p:cBhvr>
                                        <p:cTn id="12" dur="2000" fill="hold"/>
                                        <p:tgtEl>
                                          <p:spTgt spid="29"/>
                                        </p:tgtEl>
                                        <p:attrNameLst>
                                          <p:attrName>ppt_x</p:attrName>
                                          <p:attrName>ppt_y</p:attrName>
                                        </p:attrNameLst>
                                      </p:cBhvr>
                                    </p:animMotion>
                                  </p:childTnLst>
                                </p:cTn>
                              </p:par>
                            </p:childTnLst>
                          </p:cTn>
                        </p:par>
                        <p:par>
                          <p:cTn id="13" fill="hold">
                            <p:stCondLst>
                              <p:cond delay="2000"/>
                            </p:stCondLst>
                            <p:childTnLst>
                              <p:par>
                                <p:cTn id="14" presetID="0" presetClass="path" presetSubtype="0" accel="50000" decel="50000" fill="hold" grpId="0" nodeType="afterEffect">
                                  <p:stCondLst>
                                    <p:cond delay="0"/>
                                  </p:stCondLst>
                                  <p:childTnLst>
                                    <p:animMotion origin="layout" path="M 2.32211E-6 -1.26274E-6 C 0.00139 0.07255 0.00278 0.14511 0.0033 0.17413 " pathEditMode="relative" ptsTypes="aA">
                                      <p:cBhvr>
                                        <p:cTn id="15" dur="2000" fill="hold"/>
                                        <p:tgtEl>
                                          <p:spTgt spid="23"/>
                                        </p:tgtEl>
                                        <p:attrNameLst>
                                          <p:attrName>ppt_x</p:attrName>
                                          <p:attrName>ppt_y</p:attrName>
                                        </p:attrNameLst>
                                      </p:cBhvr>
                                    </p:animMotion>
                                  </p:childTnLst>
                                </p:cTn>
                              </p:par>
                              <p:par>
                                <p:cTn id="16" presetID="0" presetClass="path" presetSubtype="0" accel="50000" decel="50000" fill="hold" grpId="0" nodeType="withEffect">
                                  <p:stCondLst>
                                    <p:cond delay="0"/>
                                  </p:stCondLst>
                                  <p:childTnLst>
                                    <p:animMotion origin="layout" path="M 3.79382E-6 2.08089E-6 C 0.03002 0.03365 0.06039 0.06823 0.08243 0.113 C 0.10447 0.15807 0.12356 0.2439 0.13207 0.27045 " pathEditMode="relative" rAng="0" ptsTypes="aaA">
                                      <p:cBhvr>
                                        <p:cTn id="17" dur="2000" fill="hold"/>
                                        <p:tgtEl>
                                          <p:spTgt spid="24"/>
                                        </p:tgtEl>
                                        <p:attrNameLst>
                                          <p:attrName>ppt_x</p:attrName>
                                          <p:attrName>ppt_y</p:attrName>
                                        </p:attrNameLst>
                                      </p:cBhvr>
                                      <p:rCtr x="6595" y="13523"/>
                                    </p:animMotion>
                                  </p:childTnLst>
                                </p:cTn>
                              </p:par>
                              <p:par>
                                <p:cTn id="18" presetID="0" presetClass="path" presetSubtype="0" repeatCount="2000" accel="50000" decel="50000" fill="remove" grpId="0" nodeType="withEffect">
                                  <p:stCondLst>
                                    <p:cond delay="0"/>
                                  </p:stCondLst>
                                  <p:childTnLst>
                                    <p:animMotion origin="layout" path="M 1.95765E-6 2.03767E-7 C 0.04565 0.06082 0.09146 0.12195 0.12687 0.13801 C 0.16227 0.15406 0.18414 0.11917 0.21295 0.09694 C 0.24176 0.07471 0.27074 0.03952 0.29972 0.00463 " pathEditMode="relative" ptsTypes="aaaA">
                                      <p:cBhvr>
                                        <p:cTn id="19" dur="2000" fill="hold"/>
                                        <p:tgtEl>
                                          <p:spTgt spid="10"/>
                                        </p:tgtEl>
                                        <p:attrNameLst>
                                          <p:attrName>ppt_x</p:attrName>
                                          <p:attrName>ppt_y</p:attrName>
                                        </p:attrNameLst>
                                      </p:cBhvr>
                                    </p:animMotion>
                                  </p:childTnLst>
                                </p:cTn>
                              </p:par>
                            </p:childTnLst>
                          </p:cTn>
                        </p:par>
                        <p:par>
                          <p:cTn id="20" fill="hold">
                            <p:stCondLst>
                              <p:cond delay="6000"/>
                            </p:stCondLst>
                            <p:childTnLst>
                              <p:par>
                                <p:cTn id="21" presetID="0" presetClass="path" presetSubtype="0" accel="50000" decel="50000" fill="hold" grpId="0" nodeType="afterEffect">
                                  <p:stCondLst>
                                    <p:cond delay="0"/>
                                  </p:stCondLst>
                                  <p:childTnLst>
                                    <p:animMotion origin="layout" path="M 2.24575E-6 -1.16085E-6 L 2.24575E-6 0.30442 " pathEditMode="relative" ptsTypes="AA">
                                      <p:cBhvr>
                                        <p:cTn id="22" dur="2000" fill="hold"/>
                                        <p:tgtEl>
                                          <p:spTgt spid="26"/>
                                        </p:tgtEl>
                                        <p:attrNameLst>
                                          <p:attrName>ppt_x</p:attrName>
                                          <p:attrName>ppt_y</p:attrName>
                                        </p:attrNameLst>
                                      </p:cBhvr>
                                    </p:animMotion>
                                  </p:childTnLst>
                                </p:cTn>
                              </p:par>
                            </p:childTnLst>
                          </p:cTn>
                        </p:par>
                        <p:par>
                          <p:cTn id="23" fill="hold">
                            <p:stCondLst>
                              <p:cond delay="8000"/>
                            </p:stCondLst>
                            <p:childTnLst>
                              <p:par>
                                <p:cTn id="24" presetID="0" presetClass="path" presetSubtype="0" accel="50000" decel="50000" fill="hold" grpId="0" nodeType="afterEffect">
                                  <p:stCondLst>
                                    <p:cond delay="0"/>
                                  </p:stCondLst>
                                  <p:childTnLst>
                                    <p:animMotion origin="layout" path="M 0.0007 -0.00031 C -0.06005 -0.08367 -0.12062 -0.16672 -0.14491 -0.20006 " pathEditMode="relative" ptsTypes="aA">
                                      <p:cBhvr>
                                        <p:cTn id="25" dur="2000" fill="hold"/>
                                        <p:tgtEl>
                                          <p:spTgt spid="22"/>
                                        </p:tgtEl>
                                        <p:attrNameLst>
                                          <p:attrName>ppt_x</p:attrName>
                                          <p:attrName>ppt_y</p:attrName>
                                        </p:attrNameLst>
                                      </p:cBhvr>
                                    </p:animMotion>
                                  </p:childTnLst>
                                </p:cTn>
                              </p:par>
                              <p:par>
                                <p:cTn id="26" presetID="0" presetClass="path" presetSubtype="0" accel="50000" decel="50000" fill="hold" grpId="0" nodeType="withEffect">
                                  <p:stCondLst>
                                    <p:cond delay="0"/>
                                  </p:stCondLst>
                                  <p:childTnLst>
                                    <p:animMotion origin="layout" path="M 2.24575E-6 -3.58444E-6 L -0.15776 -3.58444E-6 " pathEditMode="relative" ptsTypes="AA">
                                      <p:cBhvr>
                                        <p:cTn id="27" dur="2000" fill="hold"/>
                                        <p:tgtEl>
                                          <p:spTgt spid="20"/>
                                        </p:tgtEl>
                                        <p:attrNameLst>
                                          <p:attrName>ppt_x</p:attrName>
                                          <p:attrName>ppt_y</p:attrName>
                                        </p:attrNameLst>
                                      </p:cBhvr>
                                    </p:animMotion>
                                  </p:childTnLst>
                                </p:cTn>
                              </p:par>
                            </p:childTnLst>
                          </p:cTn>
                        </p:par>
                        <p:par>
                          <p:cTn id="28" fill="hold">
                            <p:stCondLst>
                              <p:cond delay="10000"/>
                            </p:stCondLst>
                            <p:childTnLst>
                              <p:par>
                                <p:cTn id="29" presetID="0" presetClass="path" presetSubtype="0" repeatCount="10000" accel="50000" decel="50000" fill="remove" grpId="0" nodeType="afterEffect">
                                  <p:stCondLst>
                                    <p:cond delay="0"/>
                                  </p:stCondLst>
                                  <p:childTnLst>
                                    <p:animMotion origin="layout" path="M -4.85595E-6 5.05094E-6 L 0.17928 0.2541 " pathEditMode="relative" ptsTypes="AA">
                                      <p:cBhvr>
                                        <p:cTn id="30" dur="500" fill="hold"/>
                                        <p:tgtEl>
                                          <p:spTgt spid="13"/>
                                        </p:tgtEl>
                                        <p:attrNameLst>
                                          <p:attrName>ppt_x</p:attrName>
                                          <p:attrName>ppt_y</p:attrName>
                                        </p:attrNameLst>
                                      </p:cBhvr>
                                    </p:animMotion>
                                  </p:childTnLst>
                                </p:cTn>
                              </p:par>
                              <p:par>
                                <p:cTn id="31" presetID="0" presetClass="path" presetSubtype="0" accel="50000" decel="50000" fill="remove" grpId="0" nodeType="withEffect">
                                  <p:stCondLst>
                                    <p:cond delay="2000"/>
                                  </p:stCondLst>
                                  <p:childTnLst>
                                    <p:animMotion origin="layout" path="M -1.3051E-6 2.21982E-6 L -1.3051E-6 0.18463 " pathEditMode="relative" ptsTypes="AA">
                                      <p:cBhvr>
                                        <p:cTn id="32" dur="2000" fill="hold"/>
                                        <p:tgtEl>
                                          <p:spTgt spid="14"/>
                                        </p:tgtEl>
                                        <p:attrNameLst>
                                          <p:attrName>ppt_x</p:attrName>
                                          <p:attrName>ppt_y</p:attrName>
                                        </p:attrNameLst>
                                      </p:cBhvr>
                                    </p:animMotion>
                                  </p:childTnLst>
                                </p:cTn>
                              </p:par>
                              <p:par>
                                <p:cTn id="33" presetID="0" presetClass="path" presetSubtype="0" repeatCount="3000" accel="50000" decel="50000" fill="hold" grpId="0" nodeType="withEffect">
                                  <p:stCondLst>
                                    <p:cond delay="0"/>
                                  </p:stCondLst>
                                  <p:childTnLst>
                                    <p:animMotion origin="layout" path="M 0.01371 3.76042E-6 L 0.22423 0.00401 " pathEditMode="relative" rAng="0" ptsTypes="AA">
                                      <p:cBhvr>
                                        <p:cTn id="34" dur="2000" fill="hold"/>
                                        <p:tgtEl>
                                          <p:spTgt spid="18"/>
                                        </p:tgtEl>
                                        <p:attrNameLst>
                                          <p:attrName>ppt_x</p:attrName>
                                          <p:attrName>ppt_y</p:attrName>
                                        </p:attrNameLst>
                                      </p:cBhvr>
                                      <p:rCtr x="10517" y="185"/>
                                    </p:animMotion>
                                  </p:childTnLst>
                                </p:cTn>
                              </p:par>
                            </p:childTnLst>
                          </p:cTn>
                        </p:par>
                        <p:par>
                          <p:cTn id="35" fill="hold">
                            <p:stCondLst>
                              <p:cond delay="16000"/>
                            </p:stCondLst>
                            <p:childTnLst>
                              <p:par>
                                <p:cTn id="36" presetID="0" presetClass="path" presetSubtype="0" accel="50000" decel="50000" fill="hold" grpId="0" nodeType="afterEffect">
                                  <p:stCondLst>
                                    <p:cond delay="0"/>
                                  </p:stCondLst>
                                  <p:childTnLst>
                                    <p:animMotion origin="layout" path="M -4.77959E-6 6.10991E-6 L -0.18396 -0.25964 " pathEditMode="relative" ptsTypes="AA">
                                      <p:cBhvr>
                                        <p:cTn id="37" dur="2000" fill="hold"/>
                                        <p:tgtEl>
                                          <p:spTgt spid="11"/>
                                        </p:tgtEl>
                                        <p:attrNameLst>
                                          <p:attrName>ppt_x</p:attrName>
                                          <p:attrName>ppt_y</p:attrName>
                                        </p:attrNameLst>
                                      </p:cBhvr>
                                    </p:animMotion>
                                  </p:childTnLst>
                                </p:cTn>
                              </p:par>
                              <p:par>
                                <p:cTn id="38" presetID="0" presetClass="path" presetSubtype="0" accel="50000" decel="50000" fill="hold" grpId="0" nodeType="withEffect">
                                  <p:stCondLst>
                                    <p:cond delay="0"/>
                                  </p:stCondLst>
                                  <p:childTnLst>
                                    <p:animMotion origin="layout" path="M -1.3051E-6 1.26274E-6 L -0.19889 -0.0037 " pathEditMode="relative" ptsTypes="AA">
                                      <p:cBhvr>
                                        <p:cTn id="39" dur="2000" fill="hold"/>
                                        <p:tgtEl>
                                          <p:spTgt spid="21"/>
                                        </p:tgtEl>
                                        <p:attrNameLst>
                                          <p:attrName>ppt_x</p:attrName>
                                          <p:attrName>ppt_y</p:attrName>
                                        </p:attrNameLst>
                                      </p:cBhvr>
                                    </p:animMotion>
                                  </p:childTnLst>
                                </p:cTn>
                              </p:par>
                            </p:childTnLst>
                          </p:cTn>
                        </p:par>
                        <p:par>
                          <p:cTn id="40" fill="hold">
                            <p:stCondLst>
                              <p:cond delay="18000"/>
                            </p:stCondLst>
                            <p:childTnLst>
                              <p:par>
                                <p:cTn id="41" presetID="0" presetClass="path" presetSubtype="0" repeatCount="4000" accel="50000" decel="50000" fill="hold" grpId="0" nodeType="afterEffect">
                                  <p:stCondLst>
                                    <p:cond delay="0"/>
                                  </p:stCondLst>
                                  <p:childTnLst>
                                    <p:animMotion origin="layout" path="M 5.14405E-6 -7.57641E-6 L 0.19178 0.25717 " pathEditMode="relative" ptsTypes="AA">
                                      <p:cBhvr>
                                        <p:cTn id="42" dur="500" fill="hold"/>
                                        <p:tgtEl>
                                          <p:spTgt spid="17"/>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4.41513E-6 2.03767E-7 C 0.10153 -0.00494 0.20306 -0.00988 0.24367 -0.01204 " pathEditMode="relative" ptsTypes="aA">
                                      <p:cBhvr>
                                        <p:cTn id="44" dur="2000" fill="hold"/>
                                        <p:tgtEl>
                                          <p:spTgt spid="25"/>
                                        </p:tgtEl>
                                        <p:attrNameLst>
                                          <p:attrName>ppt_x</p:attrName>
                                          <p:attrName>ppt_y</p:attrName>
                                        </p:attrNameLst>
                                      </p:cBhvr>
                                    </p:animMotion>
                                  </p:childTnLst>
                                </p:cTn>
                              </p:par>
                            </p:childTnLst>
                          </p:cTn>
                        </p:par>
                        <p:par>
                          <p:cTn id="45" fill="hold">
                            <p:stCondLst>
                              <p:cond delay="20000"/>
                            </p:stCondLst>
                            <p:childTnLst>
                              <p:par>
                                <p:cTn id="46" presetID="0" presetClass="path" presetSubtype="0" accel="50000" decel="50000" fill="hold" grpId="0" nodeType="afterEffect">
                                  <p:stCondLst>
                                    <p:cond delay="0"/>
                                  </p:stCondLst>
                                  <p:childTnLst>
                                    <p:animMotion origin="layout" path="M -3.64457E-7 -2.62735E-6 C 0.00886 -0.04847 0.01788 -0.09694 0.03923 -0.11516 C 0.06057 -0.13337 0.09407 -0.12133 0.12774 -0.10929 " pathEditMode="relative" ptsTypes="aaA">
                                      <p:cBhvr>
                                        <p:cTn id="47" dur="2000" fill="hold"/>
                                        <p:tgtEl>
                                          <p:spTgt spid="30"/>
                                        </p:tgtEl>
                                        <p:attrNameLst>
                                          <p:attrName>ppt_x</p:attrName>
                                          <p:attrName>ppt_y</p:attrName>
                                        </p:attrNameLst>
                                      </p:cBhvr>
                                    </p:animMotion>
                                  </p:childTnLst>
                                </p:cTn>
                              </p:par>
                              <p:par>
                                <p:cTn id="48" presetID="0" presetClass="path" presetSubtype="0" accel="50000" decel="50000" fill="hold" grpId="0" nodeType="withEffect">
                                  <p:stCondLst>
                                    <p:cond delay="0"/>
                                  </p:stCondLst>
                                  <p:childTnLst>
                                    <p:animMotion origin="layout" path="M -1.3051E-6 2.03767E-7 L -1.3051E-6 0.1874 " pathEditMode="relative" ptsTypes="AA">
                                      <p:cBhvr>
                                        <p:cTn id="49" dur="2000" fill="hold"/>
                                        <p:tgtEl>
                                          <p:spTgt spid="28"/>
                                        </p:tgtEl>
                                        <p:attrNameLst>
                                          <p:attrName>ppt_x</p:attrName>
                                          <p:attrName>ppt_y</p:attrName>
                                        </p:attrNameLst>
                                      </p:cBhvr>
                                    </p:animMotion>
                                  </p:childTnLst>
                                </p:cTn>
                              </p:par>
                            </p:childTnLst>
                          </p:cTn>
                        </p:par>
                        <p:par>
                          <p:cTn id="50" fill="hold">
                            <p:stCondLst>
                              <p:cond delay="22000"/>
                            </p:stCondLst>
                            <p:childTnLst>
                              <p:par>
                                <p:cTn id="51" presetID="0" presetClass="path" presetSubtype="0" accel="50000" decel="50000" fill="hold" grpId="0" nodeType="afterEffect">
                                  <p:stCondLst>
                                    <p:cond delay="0"/>
                                  </p:stCondLst>
                                  <p:childTnLst>
                                    <p:animMotion origin="layout" path="M -8.78167E-7 3.00401E-6 L -0.00017 0.34053 " pathEditMode="relative" rAng="0" ptsTypes="AA">
                                      <p:cBhvr>
                                        <p:cTn id="52" dur="2000" fill="hold"/>
                                        <p:tgtEl>
                                          <p:spTgt spid="27"/>
                                        </p:tgtEl>
                                        <p:attrNameLst>
                                          <p:attrName>ppt_x</p:attrName>
                                          <p:attrName>ppt_y</p:attrName>
                                        </p:attrNameLst>
                                      </p:cBhvr>
                                      <p:rCtr x="-17" y="170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1" animBg="1"/>
      <p:bldP spid="8" grpId="0" animBg="1"/>
      <p:bldP spid="10" grpId="0" animBg="1"/>
      <p:bldP spid="11" grpId="0" animBg="1"/>
      <p:bldP spid="13" grpId="0" animBg="1"/>
      <p:bldP spid="14" grpId="0" animBg="1"/>
      <p:bldP spid="17" grpId="0" animBg="1"/>
      <p:bldP spid="18"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Finding</a:t>
            </a:r>
            <a:endParaRPr lang="en-US" dirty="0"/>
          </a:p>
        </p:txBody>
      </p:sp>
      <p:sp>
        <p:nvSpPr>
          <p:cNvPr id="3" name="Content Placeholder 2"/>
          <p:cNvSpPr>
            <a:spLocks noGrp="1"/>
          </p:cNvSpPr>
          <p:nvPr>
            <p:ph idx="1"/>
          </p:nvPr>
        </p:nvSpPr>
        <p:spPr/>
        <p:txBody>
          <a:bodyPr/>
          <a:lstStyle/>
          <a:p>
            <a:r>
              <a:rPr lang="en-US" dirty="0" smtClean="0"/>
              <a:t>Fuzzing</a:t>
            </a:r>
          </a:p>
          <a:p>
            <a:r>
              <a:rPr lang="en-US" dirty="0" smtClean="0"/>
              <a:t>Symbolic Execution</a:t>
            </a:r>
          </a:p>
          <a:p>
            <a:r>
              <a:rPr lang="en-US" dirty="0" err="1" smtClean="0"/>
              <a:t>Concolic</a:t>
            </a:r>
            <a:r>
              <a:rPr lang="en-US" dirty="0" smtClean="0"/>
              <a:t> </a:t>
            </a:r>
            <a:r>
              <a:rPr lang="en-US" dirty="0" smtClean="0"/>
              <a:t>Execution</a:t>
            </a:r>
          </a:p>
          <a:p>
            <a:pPr lvl="1"/>
            <a:r>
              <a:rPr lang="en-US" dirty="0" smtClean="0"/>
              <a:t>Concrete + Symbolic….get it? Ha ha…</a:t>
            </a:r>
            <a:endParaRPr lang="en-US" dirty="0"/>
          </a:p>
        </p:txBody>
      </p:sp>
    </p:spTree>
    <p:extLst>
      <p:ext uri="{BB962C8B-B14F-4D97-AF65-F5344CB8AC3E}">
        <p14:creationId xmlns:p14="http://schemas.microsoft.com/office/powerpoint/2010/main" val="30446352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solidFill>
                  <a:schemeClr val="bg1"/>
                </a:solidFill>
              </a:rPr>
              <a:t>Fuzzing</a:t>
            </a:r>
            <a:endParaRPr lang="en-US" dirty="0">
              <a:solidFill>
                <a:schemeClr val="bg1"/>
              </a:solidFill>
            </a:endParaRP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2162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Fuzzing</a:t>
            </a:r>
            <a:endParaRPr lang="en-US" dirty="0"/>
          </a:p>
        </p:txBody>
      </p:sp>
      <p:sp>
        <p:nvSpPr>
          <p:cNvPr id="3" name="Content Placeholder 2"/>
          <p:cNvSpPr>
            <a:spLocks noGrp="1"/>
          </p:cNvSpPr>
          <p:nvPr>
            <p:ph idx="1"/>
          </p:nvPr>
        </p:nvSpPr>
        <p:spPr/>
        <p:txBody>
          <a:bodyPr>
            <a:normAutofit/>
          </a:bodyPr>
          <a:lstStyle/>
          <a:p>
            <a:r>
              <a:rPr lang="en-US" dirty="0" smtClean="0"/>
              <a:t>Fuzzing is a technique where you take valid inputs, corrupt them slightly, feed them through an application, and hope for a crash.</a:t>
            </a:r>
          </a:p>
          <a:p>
            <a:pPr marL="0" indent="0">
              <a:buNone/>
            </a:pPr>
            <a:endParaRPr lang="en-US" dirty="0" smtClean="0"/>
          </a:p>
          <a:p>
            <a:r>
              <a:rPr lang="en-US" dirty="0" smtClean="0"/>
              <a:t>Extremely effective for many file formats</a:t>
            </a:r>
          </a:p>
          <a:p>
            <a:r>
              <a:rPr lang="en-US" dirty="0" smtClean="0"/>
              <a:t>Requires good input data to be truly effective</a:t>
            </a:r>
          </a:p>
          <a:p>
            <a:endParaRPr lang="en-US" dirty="0"/>
          </a:p>
        </p:txBody>
      </p:sp>
    </p:spTree>
    <p:extLst>
      <p:ext uri="{BB962C8B-B14F-4D97-AF65-F5344CB8AC3E}">
        <p14:creationId xmlns:p14="http://schemas.microsoft.com/office/powerpoint/2010/main" val="246264149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Granary - Binary Translation</a:t>
            </a:r>
            <a:endParaRPr lang="en-US" dirty="0"/>
          </a:p>
        </p:txBody>
      </p:sp>
      <p:sp>
        <p:nvSpPr>
          <p:cNvPr id="3" name="Content Placeholder 2"/>
          <p:cNvSpPr>
            <a:spLocks noGrp="1"/>
          </p:cNvSpPr>
          <p:nvPr>
            <p:ph idx="1"/>
          </p:nvPr>
        </p:nvSpPr>
        <p:spPr/>
        <p:txBody>
          <a:bodyPr>
            <a:normAutofit/>
          </a:bodyPr>
          <a:lstStyle/>
          <a:p>
            <a:r>
              <a:rPr lang="en-US" dirty="0" smtClean="0"/>
              <a:t>Persistent Code Cache</a:t>
            </a:r>
          </a:p>
          <a:p>
            <a:r>
              <a:rPr lang="en-US" dirty="0" smtClean="0"/>
              <a:t>Code Coverage</a:t>
            </a:r>
          </a:p>
          <a:p>
            <a:r>
              <a:rPr lang="en-US" dirty="0" smtClean="0"/>
              <a:t>No System IO</a:t>
            </a:r>
          </a:p>
          <a:p>
            <a:pPr lvl="1"/>
            <a:r>
              <a:rPr lang="en-US" dirty="0" smtClean="0"/>
              <a:t>Granary emulated all of it</a:t>
            </a:r>
          </a:p>
          <a:p>
            <a:r>
              <a:rPr lang="en-US" dirty="0" smtClean="0"/>
              <a:t>One instance = 400,000 test cases/hour</a:t>
            </a:r>
          </a:p>
          <a:p>
            <a:pPr lvl="1"/>
            <a:r>
              <a:rPr lang="en-US" dirty="0" smtClean="0"/>
              <a:t>We had ~10,000 instances for the qualifier</a:t>
            </a:r>
            <a:endParaRPr lang="en-US" dirty="0"/>
          </a:p>
        </p:txBody>
      </p:sp>
      <p:pic>
        <p:nvPicPr>
          <p:cNvPr id="4" name="Picture 3" descr="excavator-granar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9462" y="1376259"/>
            <a:ext cx="2647338" cy="1841371"/>
          </a:xfrm>
          <a:prstGeom prst="rect">
            <a:avLst/>
          </a:prstGeom>
        </p:spPr>
      </p:pic>
    </p:spTree>
    <p:extLst>
      <p:ext uri="{BB962C8B-B14F-4D97-AF65-F5344CB8AC3E}">
        <p14:creationId xmlns:p14="http://schemas.microsoft.com/office/powerpoint/2010/main" val="32189691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Minset</a:t>
            </a:r>
            <a:endParaRPr lang="en-US" dirty="0"/>
          </a:p>
        </p:txBody>
      </p:sp>
      <p:sp>
        <p:nvSpPr>
          <p:cNvPr id="3" name="Content Placeholder 2"/>
          <p:cNvSpPr>
            <a:spLocks noGrp="1"/>
          </p:cNvSpPr>
          <p:nvPr>
            <p:ph idx="1"/>
          </p:nvPr>
        </p:nvSpPr>
        <p:spPr/>
        <p:txBody>
          <a:bodyPr/>
          <a:lstStyle/>
          <a:p>
            <a:r>
              <a:rPr lang="en-US" dirty="0" smtClean="0"/>
              <a:t>Collects the “Minimum Set” of inputs to cause the maximum amount of path coverage.</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258118763"/>
              </p:ext>
            </p:extLst>
          </p:nvPr>
        </p:nvGraphicFramePr>
        <p:xfrm>
          <a:off x="832957" y="2336800"/>
          <a:ext cx="30734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a:graphicFrameLocks/>
          </p:cNvGraphicFramePr>
          <p:nvPr>
            <p:extLst>
              <p:ext uri="{D42A27DB-BD31-4B8C-83A1-F6EECF244321}">
                <p14:modId xmlns:p14="http://schemas.microsoft.com/office/powerpoint/2010/main" val="1181290769"/>
              </p:ext>
            </p:extLst>
          </p:nvPr>
        </p:nvGraphicFramePr>
        <p:xfrm>
          <a:off x="4542477" y="2350697"/>
          <a:ext cx="29591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52013732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solidFill>
                  <a:schemeClr val="bg1"/>
                </a:solidFill>
              </a:rPr>
              <a:t>Symbolic Execution</a:t>
            </a:r>
            <a:endParaRPr lang="en-US" dirty="0">
              <a:solidFill>
                <a:schemeClr val="bg1"/>
              </a:solidFill>
            </a:endParaRP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472926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1020870134"/>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solidFill>
                      <a:srgbClr val="CCFFCC"/>
                    </a:solidFill>
                  </a:tcPr>
                </a:tc>
                <a:tc>
                  <a:txBody>
                    <a:bodyPr/>
                    <a:lstStyle/>
                    <a:p>
                      <a:pPr algn="ctr"/>
                      <a:r>
                        <a:rPr lang="en-US" sz="1200" dirty="0" smtClean="0"/>
                        <a:t>12</a:t>
                      </a:r>
                      <a:endParaRPr lang="en-US" sz="1200" dirty="0"/>
                    </a:p>
                  </a:txBody>
                  <a:tcP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a:txBody>
                    <a:bodyPr/>
                    <a:lstStyle/>
                    <a:p>
                      <a:pPr algn="ctr"/>
                      <a:endParaRPr lang="en-US" sz="1200" dirty="0"/>
                    </a:p>
                  </a:txBody>
                  <a:tcPr/>
                </a:tc>
              </a:tr>
            </a:tbl>
          </a:graphicData>
        </a:graphic>
      </p:graphicFrame>
      <p:sp>
        <p:nvSpPr>
          <p:cNvPr id="11" name="Right Arrow 10"/>
          <p:cNvSpPr/>
          <p:nvPr/>
        </p:nvSpPr>
        <p:spPr>
          <a:xfrm>
            <a:off x="327973" y="1123423"/>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43830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1414862905"/>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tc>
                <a:tc>
                  <a:txBody>
                    <a:bodyPr/>
                    <a:lstStyle/>
                    <a:p>
                      <a:pPr algn="ctr"/>
                      <a:r>
                        <a:rPr lang="en-US" sz="1200" dirty="0" smtClean="0"/>
                        <a:t>12</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solidFill>
                      <a:srgbClr val="CCFFCC"/>
                    </a:solidFill>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a:txBody>
                    <a:bodyPr/>
                    <a:lstStyle/>
                    <a:p>
                      <a:pPr algn="ctr"/>
                      <a:endParaRPr lang="en-US" sz="1200" dirty="0"/>
                    </a:p>
                  </a:txBody>
                  <a:tcPr/>
                </a:tc>
              </a:tr>
            </a:tbl>
          </a:graphicData>
        </a:graphic>
      </p:graphicFrame>
      <p:sp>
        <p:nvSpPr>
          <p:cNvPr id="11" name="Right Arrow 10"/>
          <p:cNvSpPr/>
          <p:nvPr/>
        </p:nvSpPr>
        <p:spPr>
          <a:xfrm>
            <a:off x="327973" y="1611868"/>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4823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3478736241"/>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tc>
                <a:tc>
                  <a:txBody>
                    <a:bodyPr/>
                    <a:lstStyle/>
                    <a:p>
                      <a:pPr algn="ctr"/>
                      <a:r>
                        <a:rPr lang="en-US" sz="1200" dirty="0" smtClean="0"/>
                        <a:t>12</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a:txBody>
                    <a:bodyPr/>
                    <a:lstStyle/>
                    <a:p>
                      <a:pPr algn="ctr"/>
                      <a:endParaRPr lang="en-US" sz="1200" dirty="0"/>
                    </a:p>
                  </a:txBody>
                  <a:tcPr/>
                </a:tc>
              </a:tr>
            </a:tbl>
          </a:graphicData>
        </a:graphic>
      </p:graphicFrame>
      <p:sp>
        <p:nvSpPr>
          <p:cNvPr id="11" name="Right Arrow 10"/>
          <p:cNvSpPr/>
          <p:nvPr/>
        </p:nvSpPr>
        <p:spPr>
          <a:xfrm>
            <a:off x="327973" y="2082535"/>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6043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Capture the Flag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Capture the Flag is a competition that tests a variety of computer security-related skills.</a:t>
            </a:r>
            <a:br>
              <a:rPr lang="en-US" dirty="0" smtClean="0"/>
            </a:br>
            <a:endParaRPr lang="en-US" dirty="0" smtClean="0"/>
          </a:p>
          <a:p>
            <a:r>
              <a:rPr lang="en-US" dirty="0" smtClean="0"/>
              <a:t>Challenge areas include:</a:t>
            </a:r>
          </a:p>
          <a:p>
            <a:pPr lvl="1"/>
            <a:r>
              <a:rPr lang="en-US" dirty="0"/>
              <a:t>Cryptanalysis</a:t>
            </a:r>
            <a:endParaRPr lang="en-US" dirty="0" smtClean="0"/>
          </a:p>
          <a:p>
            <a:pPr lvl="1"/>
            <a:r>
              <a:rPr lang="en-US" dirty="0" smtClean="0"/>
              <a:t>Forensics</a:t>
            </a:r>
          </a:p>
          <a:p>
            <a:pPr lvl="1"/>
            <a:r>
              <a:rPr lang="en-US" dirty="0" smtClean="0"/>
              <a:t>Network Analysis</a:t>
            </a:r>
          </a:p>
          <a:p>
            <a:pPr lvl="1"/>
            <a:r>
              <a:rPr lang="en-US" dirty="0" smtClean="0"/>
              <a:t>Network and Application Exploitation</a:t>
            </a:r>
          </a:p>
          <a:p>
            <a:pPr lvl="1"/>
            <a:r>
              <a:rPr lang="en-US" dirty="0" smtClean="0"/>
              <a:t>Programming</a:t>
            </a:r>
          </a:p>
          <a:p>
            <a:pPr lvl="1"/>
            <a:r>
              <a:rPr lang="en-US" dirty="0" smtClean="0"/>
              <a:t>Reverse Engineering</a:t>
            </a:r>
          </a:p>
          <a:p>
            <a:pPr lvl="1"/>
            <a:r>
              <a:rPr lang="en-US" dirty="0" smtClean="0"/>
              <a:t>Trivia</a:t>
            </a:r>
          </a:p>
        </p:txBody>
      </p:sp>
    </p:spTree>
    <p:extLst>
      <p:ext uri="{BB962C8B-B14F-4D97-AF65-F5344CB8AC3E}">
        <p14:creationId xmlns:p14="http://schemas.microsoft.com/office/powerpoint/2010/main" val="1020440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974945636"/>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tc>
                <a:tc>
                  <a:txBody>
                    <a:bodyPr/>
                    <a:lstStyle/>
                    <a:p>
                      <a:pPr algn="ctr"/>
                      <a:r>
                        <a:rPr lang="en-US" sz="1200" dirty="0" smtClean="0"/>
                        <a:t>12</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a:txBody>
                    <a:bodyPr/>
                    <a:lstStyle/>
                    <a:p>
                      <a:pPr algn="ctr"/>
                      <a:endParaRPr lang="en-US" sz="1200" dirty="0"/>
                    </a:p>
                  </a:txBody>
                  <a:tcPr/>
                </a:tc>
              </a:tr>
            </a:tbl>
          </a:graphicData>
        </a:graphic>
      </p:graphicFrame>
      <p:sp>
        <p:nvSpPr>
          <p:cNvPr id="11" name="Right Arrow 10"/>
          <p:cNvSpPr/>
          <p:nvPr/>
        </p:nvSpPr>
        <p:spPr>
          <a:xfrm>
            <a:off x="314017" y="3066403"/>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534344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3332825410"/>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tc>
                <a:tc>
                  <a:txBody>
                    <a:bodyPr/>
                    <a:lstStyle/>
                    <a:p>
                      <a:pPr algn="ctr"/>
                      <a:r>
                        <a:rPr lang="en-US" sz="1200" dirty="0" smtClean="0"/>
                        <a:t>12</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1</a:t>
                      </a:r>
                      <a:endParaRPr lang="en-US" sz="1200" dirty="0"/>
                    </a:p>
                  </a:txBody>
                  <a:tcP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a:txBody>
                    <a:bodyPr/>
                    <a:lstStyle/>
                    <a:p>
                      <a:pPr algn="ctr"/>
                      <a:endParaRPr lang="en-US" sz="1200" dirty="0"/>
                    </a:p>
                  </a:txBody>
                  <a:tcPr/>
                </a:tc>
              </a:tr>
            </a:tbl>
          </a:graphicData>
        </a:graphic>
      </p:graphicFrame>
      <p:sp>
        <p:nvSpPr>
          <p:cNvPr id="11" name="Right Arrow 10"/>
          <p:cNvSpPr/>
          <p:nvPr/>
        </p:nvSpPr>
        <p:spPr>
          <a:xfrm>
            <a:off x="314017" y="3303646"/>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769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Concrete Execution </a:t>
            </a:r>
            <a:r>
              <a:rPr lang="en-US" sz="2400" dirty="0" smtClean="0"/>
              <a:t>: </a:t>
            </a:r>
            <a:r>
              <a:rPr lang="en-US" sz="2400" dirty="0"/>
              <a:t>Symbolic </a:t>
            </a:r>
            <a:r>
              <a:rPr lang="en-US" sz="2400" dirty="0" smtClean="0"/>
              <a:t>Execution :: </a:t>
            </a:r>
            <a:r>
              <a:rPr lang="en-US" sz="2400" b="1" dirty="0"/>
              <a:t>Arithmetic</a:t>
            </a:r>
            <a:r>
              <a:rPr lang="en-US" sz="2400" dirty="0" smtClean="0"/>
              <a:t> </a:t>
            </a:r>
            <a:r>
              <a:rPr lang="en-US" sz="2400" dirty="0"/>
              <a:t>: 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1209752728"/>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5</a:t>
                      </a:r>
                      <a:endParaRPr lang="en-US" sz="1200" dirty="0"/>
                    </a:p>
                  </a:txBody>
                  <a:tcPr/>
                </a:tc>
                <a:tc>
                  <a:txBody>
                    <a:bodyPr/>
                    <a:lstStyle/>
                    <a:p>
                      <a:pPr algn="ctr"/>
                      <a:r>
                        <a:rPr lang="en-US" sz="1200" dirty="0" smtClean="0"/>
                        <a:t>12</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tc>
              </a:tr>
              <a:tr h="299400">
                <a:tc>
                  <a:txBody>
                    <a:bodyPr/>
                    <a:lstStyle/>
                    <a:p>
                      <a:pPr algn="ctr"/>
                      <a:r>
                        <a:rPr lang="en-US" sz="1200" b="1" dirty="0" smtClean="0"/>
                        <a:t>Y</a:t>
                      </a:r>
                      <a:endParaRPr lang="en-US" sz="1200" b="1" dirty="0"/>
                    </a:p>
                  </a:txBody>
                  <a:tcPr/>
                </a:tc>
                <a:tc>
                  <a:txBody>
                    <a:bodyPr/>
                    <a:lstStyle/>
                    <a:p>
                      <a:pPr algn="ctr"/>
                      <a:r>
                        <a:rPr lang="en-US" sz="1200" b="1" dirty="0" smtClean="0"/>
                        <a:t>RV</a:t>
                      </a:r>
                      <a:endParaRPr lang="en-US" sz="1200" b="1" dirty="0"/>
                    </a:p>
                  </a:txBody>
                  <a:tcPr/>
                </a:tc>
                <a:tc>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1</a:t>
                      </a:r>
                      <a:endParaRPr lang="en-US" sz="12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1</a:t>
                      </a:r>
                    </a:p>
                  </a:txBody>
                  <a:tcPr>
                    <a:solidFill>
                      <a:srgbClr val="CCFFCC"/>
                    </a:solidFill>
                  </a:tcPr>
                </a:tc>
                <a:tc>
                  <a:txBody>
                    <a:bodyPr/>
                    <a:lstStyle/>
                    <a:p>
                      <a:pPr algn="ctr"/>
                      <a:endParaRPr lang="en-US" sz="1200" dirty="0"/>
                    </a:p>
                  </a:txBody>
                  <a:tcPr/>
                </a:tc>
              </a:tr>
            </a:tbl>
          </a:graphicData>
        </a:graphic>
      </p:graphicFrame>
      <p:sp>
        <p:nvSpPr>
          <p:cNvPr id="11" name="Right Arrow 10"/>
          <p:cNvSpPr/>
          <p:nvPr/>
        </p:nvSpPr>
        <p:spPr>
          <a:xfrm>
            <a:off x="314017" y="4531736"/>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89369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2104322429"/>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rgbClr val="CCFFCC"/>
                    </a:solidFill>
                  </a:tcPr>
                </a:tc>
                <a:tc>
                  <a:txBody>
                    <a:bodyPr/>
                    <a:lstStyle/>
                    <a:p>
                      <a:pPr algn="ctr"/>
                      <a:r>
                        <a:rPr lang="en-US" sz="1200" dirty="0" smtClean="0"/>
                        <a:t>?</a:t>
                      </a:r>
                      <a:endParaRPr lang="en-US" sz="1200" dirty="0"/>
                    </a:p>
                  </a:txBody>
                  <a:tcPr>
                    <a:solidFill>
                      <a:srgbClr val="CCFFCC"/>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a:t>
                      </a:r>
                      <a:endParaRPr lang="en-US" sz="1200" dirty="0"/>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27973" y="1123423"/>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85243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3407963474"/>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solidFill>
                      <a:srgbClr val="CCFFCC"/>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solidFill>
                      <a:srgbClr val="CCFFCC"/>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27973" y="1597912"/>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4677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943825547"/>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0</a:t>
                      </a:r>
                    </a:p>
                  </a:txBody>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34951" y="2075559"/>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628863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399956519"/>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a:t>
                      </a:r>
                    </a:p>
                  </a:txBody>
                  <a:tcPr>
                    <a:solidFill>
                      <a:srgbClr val="CCFFCC"/>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34951" y="2319789"/>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34775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568612699"/>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a:t>
                      </a:r>
                    </a:p>
                  </a:txBody>
                  <a:tcPr>
                    <a:solidFill>
                      <a:schemeClr val="bg1"/>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0</a:t>
                      </a:r>
                      <a:endParaRPr lang="en-US" sz="1200" dirty="0"/>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34951" y="3052457"/>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76617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2632579678"/>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a:t>
                      </a:r>
                    </a:p>
                  </a:txBody>
                  <a:tcPr>
                    <a:solidFill>
                      <a:schemeClr val="bg1"/>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1∧(b&gt;10)</a:t>
                      </a:r>
                      <a:endParaRPr lang="en-US" sz="1200" dirty="0"/>
                    </a:p>
                  </a:txBody>
                  <a:tcPr>
                    <a:solidFill>
                      <a:srgbClr val="CCFFCC"/>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34951" y="3303901"/>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86533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2308387923"/>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a:t>
                      </a:r>
                    </a:p>
                  </a:txBody>
                  <a:tcPr>
                    <a:solidFill>
                      <a:schemeClr val="bg1"/>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1∧(b&gt;10)∨b∧(b≤10)</a:t>
                      </a:r>
                      <a:endParaRPr lang="en-US" sz="1200" dirty="0"/>
                    </a:p>
                  </a:txBody>
                  <a:tcPr>
                    <a:solidFill>
                      <a:srgbClr val="CCFFCC"/>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a:t>
                      </a:r>
                    </a:p>
                  </a:txBody>
                  <a:tcPr/>
                </a:tc>
                <a:tc hMerge="1">
                  <a:txBody>
                    <a:bodyPr/>
                    <a:lstStyle/>
                    <a:p>
                      <a:pPr algn="ctr"/>
                      <a:endParaRPr lang="en-US" sz="1200" dirty="0"/>
                    </a:p>
                  </a:txBody>
                  <a:tcPr/>
                </a:tc>
              </a:tr>
            </a:tbl>
          </a:graphicData>
        </a:graphic>
      </p:graphicFrame>
      <p:sp>
        <p:nvSpPr>
          <p:cNvPr id="11" name="Right Arrow 10"/>
          <p:cNvSpPr/>
          <p:nvPr/>
        </p:nvSpPr>
        <p:spPr>
          <a:xfrm>
            <a:off x="334951" y="3785368"/>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0673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ullspectr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485" y="1679438"/>
            <a:ext cx="2786344" cy="2150721"/>
          </a:xfrm>
          <a:prstGeom prst="rect">
            <a:avLst/>
          </a:prstGeom>
        </p:spPr>
      </p:pic>
      <p:sp>
        <p:nvSpPr>
          <p:cNvPr id="2" name="Title 1"/>
          <p:cNvSpPr>
            <a:spLocks noGrp="1"/>
          </p:cNvSpPr>
          <p:nvPr>
            <p:ph type="title"/>
          </p:nvPr>
        </p:nvSpPr>
        <p:spPr/>
        <p:txBody>
          <a:bodyPr/>
          <a:lstStyle/>
          <a:p>
            <a:r>
              <a:rPr lang="en-US" dirty="0" smtClean="0"/>
              <a:t>CTF Competition Format</a:t>
            </a:r>
            <a:endParaRPr lang="en-US" dirty="0"/>
          </a:p>
        </p:txBody>
      </p:sp>
      <p:pic>
        <p:nvPicPr>
          <p:cNvPr id="4" name="Picture 3" descr="bluete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607" y="1554084"/>
            <a:ext cx="2114786" cy="2031620"/>
          </a:xfrm>
          <a:prstGeom prst="rect">
            <a:avLst/>
          </a:prstGeom>
        </p:spPr>
      </p:pic>
      <p:pic>
        <p:nvPicPr>
          <p:cNvPr id="6" name="Picture 5" descr="redte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0103" y="1642191"/>
            <a:ext cx="1994882" cy="1994882"/>
          </a:xfrm>
          <a:prstGeom prst="rect">
            <a:avLst/>
          </a:prstGeom>
        </p:spPr>
      </p:pic>
      <p:sp>
        <p:nvSpPr>
          <p:cNvPr id="9" name="TextBox 8"/>
          <p:cNvSpPr txBox="1"/>
          <p:nvPr/>
        </p:nvSpPr>
        <p:spPr>
          <a:xfrm>
            <a:off x="1349950" y="3616079"/>
            <a:ext cx="1701394" cy="369332"/>
          </a:xfrm>
          <a:prstGeom prst="rect">
            <a:avLst/>
          </a:prstGeom>
          <a:noFill/>
        </p:spPr>
        <p:txBody>
          <a:bodyPr wrap="square" rtlCol="0">
            <a:spAutoFit/>
          </a:bodyPr>
          <a:lstStyle/>
          <a:p>
            <a:pPr algn="ctr"/>
            <a:r>
              <a:rPr lang="en-US" dirty="0" smtClean="0"/>
              <a:t>Blue Team</a:t>
            </a:r>
            <a:endParaRPr lang="en-US" dirty="0"/>
          </a:p>
        </p:txBody>
      </p:sp>
      <p:sp>
        <p:nvSpPr>
          <p:cNvPr id="10" name="TextBox 9"/>
          <p:cNvSpPr txBox="1"/>
          <p:nvPr/>
        </p:nvSpPr>
        <p:spPr>
          <a:xfrm>
            <a:off x="3666390" y="3616079"/>
            <a:ext cx="1765298" cy="369332"/>
          </a:xfrm>
          <a:prstGeom prst="rect">
            <a:avLst/>
          </a:prstGeom>
          <a:noFill/>
        </p:spPr>
        <p:txBody>
          <a:bodyPr wrap="square" rtlCol="0">
            <a:spAutoFit/>
          </a:bodyPr>
          <a:lstStyle/>
          <a:p>
            <a:pPr algn="ctr"/>
            <a:r>
              <a:rPr lang="en-US" dirty="0" smtClean="0"/>
              <a:t>Red Team</a:t>
            </a:r>
            <a:endParaRPr lang="en-US" dirty="0"/>
          </a:p>
        </p:txBody>
      </p:sp>
      <p:sp>
        <p:nvSpPr>
          <p:cNvPr id="11" name="TextBox 10"/>
          <p:cNvSpPr txBox="1"/>
          <p:nvPr/>
        </p:nvSpPr>
        <p:spPr>
          <a:xfrm>
            <a:off x="6054719" y="3616079"/>
            <a:ext cx="1709382" cy="369332"/>
          </a:xfrm>
          <a:prstGeom prst="rect">
            <a:avLst/>
          </a:prstGeom>
          <a:noFill/>
        </p:spPr>
        <p:txBody>
          <a:bodyPr wrap="square" rtlCol="0">
            <a:spAutoFit/>
          </a:bodyPr>
          <a:lstStyle/>
          <a:p>
            <a:pPr algn="ctr"/>
            <a:r>
              <a:rPr lang="en-US" dirty="0" smtClean="0"/>
              <a:t>Full Spectrum</a:t>
            </a:r>
            <a:endParaRPr lang="en-US" dirty="0"/>
          </a:p>
        </p:txBody>
      </p:sp>
    </p:spTree>
    <p:extLst>
      <p:ext uri="{BB962C8B-B14F-4D97-AF65-F5344CB8AC3E}">
        <p14:creationId xmlns:p14="http://schemas.microsoft.com/office/powerpoint/2010/main" val="5429967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aphicFrame>
        <p:nvGraphicFramePr>
          <p:cNvPr id="10" name="Table 9"/>
          <p:cNvGraphicFramePr>
            <a:graphicFrameLocks noGrp="1"/>
          </p:cNvGraphicFramePr>
          <p:nvPr>
            <p:extLst>
              <p:ext uri="{D42A27DB-BD31-4B8C-83A1-F6EECF244321}">
                <p14:modId xmlns:p14="http://schemas.microsoft.com/office/powerpoint/2010/main" val="3957840953"/>
              </p:ext>
            </p:extLst>
          </p:nvPr>
        </p:nvGraphicFramePr>
        <p:xfrm>
          <a:off x="3803096" y="2103469"/>
          <a:ext cx="4936506" cy="1172520"/>
        </p:xfrm>
        <a:graphic>
          <a:graphicData uri="http://schemas.openxmlformats.org/drawingml/2006/table">
            <a:tbl>
              <a:tblPr bandRow="1">
                <a:tableStyleId>{5DA37D80-6434-44D0-A028-1B22A696006F}</a:tableStyleId>
              </a:tblPr>
              <a:tblGrid>
                <a:gridCol w="1645502"/>
                <a:gridCol w="1645502"/>
                <a:gridCol w="1645502"/>
              </a:tblGrid>
              <a:tr h="221474">
                <a:tc>
                  <a:txBody>
                    <a:bodyPr/>
                    <a:lstStyle/>
                    <a:p>
                      <a:pPr algn="ctr"/>
                      <a:r>
                        <a:rPr lang="en-US" sz="1200" b="1" dirty="0" smtClean="0"/>
                        <a:t>A</a:t>
                      </a:r>
                      <a:endParaRPr lang="en-US" sz="1200" b="1" dirty="0"/>
                    </a:p>
                  </a:txBody>
                  <a:tcPr/>
                </a:tc>
                <a:tc>
                  <a:txBody>
                    <a:bodyPr/>
                    <a:lstStyle/>
                    <a:p>
                      <a:pPr algn="ctr"/>
                      <a:r>
                        <a:rPr lang="en-US" sz="1200" b="1" dirty="0" smtClean="0"/>
                        <a:t>B</a:t>
                      </a:r>
                      <a:endParaRPr lang="en-US" sz="1200" b="1" dirty="0"/>
                    </a:p>
                  </a:txBody>
                  <a:tcPr/>
                </a:tc>
                <a:tc>
                  <a:txBody>
                    <a:bodyPr/>
                    <a:lstStyle/>
                    <a:p>
                      <a:pPr algn="ctr"/>
                      <a:r>
                        <a:rPr lang="en-US" sz="1200" b="1" dirty="0" smtClean="0"/>
                        <a:t>X</a:t>
                      </a:r>
                      <a:endParaRPr lang="en-US" sz="1200" b="1" dirty="0"/>
                    </a:p>
                  </a:txBody>
                  <a:tcPr/>
                </a:tc>
              </a:tr>
              <a:tr h="299400">
                <a:tc>
                  <a:txBody>
                    <a:bodyPr/>
                    <a:lstStyle/>
                    <a:p>
                      <a:pPr algn="ctr"/>
                      <a:r>
                        <a:rPr lang="en-US" sz="1200" dirty="0" smtClean="0"/>
                        <a:t>?</a:t>
                      </a:r>
                      <a:endParaRPr lang="en-US" sz="1200" dirty="0"/>
                    </a:p>
                  </a:txBody>
                  <a:tcPr>
                    <a:solidFill>
                      <a:schemeClr val="bg1"/>
                    </a:solidFill>
                  </a:tcPr>
                </a:tc>
                <a:tc>
                  <a:txBody>
                    <a:bodyPr/>
                    <a:lstStyle/>
                    <a:p>
                      <a:pPr algn="ctr"/>
                      <a:r>
                        <a:rPr lang="en-US" sz="1200" dirty="0" smtClean="0"/>
                        <a:t>?</a:t>
                      </a:r>
                      <a:endParaRPr lang="en-US" sz="1200" dirty="0"/>
                    </a:p>
                  </a:txBody>
                  <a:tcP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a:t>
                      </a:r>
                    </a:p>
                  </a:txBody>
                  <a:tcPr>
                    <a:solidFill>
                      <a:schemeClr val="bg1"/>
                    </a:solidFill>
                  </a:tcPr>
                </a:tc>
              </a:tr>
              <a:tr h="299400">
                <a:tc>
                  <a:txBody>
                    <a:bodyPr/>
                    <a:lstStyle/>
                    <a:p>
                      <a:pPr algn="ctr"/>
                      <a:r>
                        <a:rPr lang="en-US" sz="1200" b="1" dirty="0" smtClean="0"/>
                        <a:t>Y</a:t>
                      </a:r>
                      <a:endParaRPr lang="en-US" sz="1200" b="1" dirty="0"/>
                    </a:p>
                  </a:txBody>
                  <a:tcPr/>
                </a:tc>
                <a:tc gridSpan="2">
                  <a:txBody>
                    <a:bodyPr/>
                    <a:lstStyle/>
                    <a:p>
                      <a:pPr algn="ctr"/>
                      <a:r>
                        <a:rPr lang="en-US" sz="1200" b="1" dirty="0" smtClean="0"/>
                        <a:t>RV</a:t>
                      </a:r>
                      <a:endParaRPr lang="en-US" sz="1200" b="1" dirty="0"/>
                    </a:p>
                  </a:txBody>
                  <a:tcPr/>
                </a:tc>
                <a:tc hMerge="1">
                  <a:txBody>
                    <a:bodyPr/>
                    <a:lstStyle/>
                    <a:p>
                      <a:endParaRPr lang="en-US" sz="1200" b="1" kern="1200" dirty="0">
                        <a:solidFill>
                          <a:schemeClr val="lt1"/>
                        </a:solidFill>
                        <a:latin typeface="+mn-lt"/>
                        <a:ea typeface="+mn-ea"/>
                        <a:cs typeface="+mn-cs"/>
                      </a:endParaRPr>
                    </a:p>
                  </a:txBody>
                  <a:tcPr/>
                </a:tc>
              </a:tr>
              <a:tr h="299400">
                <a:tc>
                  <a:txBody>
                    <a:bodyPr/>
                    <a:lstStyle/>
                    <a:p>
                      <a:pPr algn="ctr"/>
                      <a:r>
                        <a:rPr lang="en-US" sz="1200" dirty="0" smtClean="0"/>
                        <a:t>1∧(b&gt;10)∨b∧(b≤10)</a:t>
                      </a:r>
                      <a:endParaRPr lang="en-US" sz="1200" dirty="0"/>
                    </a:p>
                  </a:txBody>
                  <a:tcP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t>2∧(a==2) + 1∧(b&gt;10)∨b∧(b≤10)</a:t>
                      </a:r>
                    </a:p>
                  </a:txBody>
                  <a:tcPr>
                    <a:solidFill>
                      <a:srgbClr val="CCFFCC"/>
                    </a:solidFill>
                  </a:tcPr>
                </a:tc>
                <a:tc hMerge="1">
                  <a:txBody>
                    <a:bodyPr/>
                    <a:lstStyle/>
                    <a:p>
                      <a:pPr algn="ctr"/>
                      <a:endParaRPr lang="en-US" sz="1200" dirty="0"/>
                    </a:p>
                  </a:txBody>
                  <a:tcPr/>
                </a:tc>
              </a:tr>
            </a:tbl>
          </a:graphicData>
        </a:graphic>
      </p:graphicFrame>
      <p:sp>
        <p:nvSpPr>
          <p:cNvPr id="11" name="Right Arrow 10"/>
          <p:cNvSpPr/>
          <p:nvPr/>
        </p:nvSpPr>
        <p:spPr>
          <a:xfrm>
            <a:off x="334951" y="4518036"/>
            <a:ext cx="446602" cy="1535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14793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Concrete Execution </a:t>
            </a:r>
            <a:r>
              <a:rPr lang="en-US" sz="2400" dirty="0" smtClean="0"/>
              <a:t>: </a:t>
            </a:r>
            <a:r>
              <a:rPr lang="en-US" sz="2400" b="1" dirty="0"/>
              <a:t>Symbolic </a:t>
            </a:r>
            <a:r>
              <a:rPr lang="en-US" sz="2400" b="1" dirty="0" smtClean="0"/>
              <a:t>Execution </a:t>
            </a:r>
            <a:r>
              <a:rPr lang="en-US" sz="2400" dirty="0" smtClean="0"/>
              <a:t>:: </a:t>
            </a:r>
            <a:r>
              <a:rPr lang="en-US" sz="2400" dirty="0"/>
              <a:t>Arithmetic</a:t>
            </a:r>
            <a:r>
              <a:rPr lang="en-US" sz="2400" dirty="0" smtClean="0"/>
              <a:t> </a:t>
            </a:r>
            <a:r>
              <a:rPr lang="en-US" sz="2400" dirty="0"/>
              <a:t>: </a:t>
            </a:r>
            <a:r>
              <a:rPr lang="en-US" sz="2400" b="1" dirty="0"/>
              <a:t>Algebra</a:t>
            </a:r>
          </a:p>
        </p:txBody>
      </p:sp>
      <p:sp>
        <p:nvSpPr>
          <p:cNvPr id="5" name="TextBox 4"/>
          <p:cNvSpPr txBox="1"/>
          <p:nvPr/>
        </p:nvSpPr>
        <p:spPr>
          <a:xfrm>
            <a:off x="537318" y="1011777"/>
            <a:ext cx="8541262" cy="4031873"/>
          </a:xfrm>
          <a:prstGeom prst="rect">
            <a:avLst/>
          </a:prstGeom>
          <a:noFill/>
        </p:spPr>
        <p:txBody>
          <a:bodyPr wrap="square" rtlCol="0">
            <a:spAutoFit/>
          </a:bodyPr>
          <a:lstStyle/>
          <a:p>
            <a:r>
              <a:rPr lang="en-US" sz="1600" dirty="0">
                <a:latin typeface="Consolas"/>
                <a:cs typeface="Consolas"/>
              </a:rPr>
              <a:t> </a:t>
            </a:r>
            <a:r>
              <a:rPr lang="en-US" sz="1600" dirty="0" smtClean="0">
                <a:latin typeface="Consolas"/>
                <a:cs typeface="Consolas"/>
              </a:rPr>
              <a:t> 1 </a:t>
            </a:r>
            <a:r>
              <a:rPr lang="en-US" sz="1600" dirty="0" err="1">
                <a:latin typeface="Consolas"/>
                <a:cs typeface="Consolas"/>
              </a:rPr>
              <a:t>int</a:t>
            </a:r>
            <a:r>
              <a:rPr lang="en-US" sz="1600" dirty="0">
                <a:latin typeface="Consolas"/>
                <a:cs typeface="Consolas"/>
              </a:rPr>
              <a:t> ex(</a:t>
            </a:r>
            <a:r>
              <a:rPr lang="en-US" sz="1600" dirty="0" err="1">
                <a:latin typeface="Consolas"/>
                <a:cs typeface="Consolas"/>
              </a:rPr>
              <a:t>int</a:t>
            </a:r>
            <a:r>
              <a:rPr lang="en-US" sz="1600" dirty="0">
                <a:latin typeface="Consolas"/>
                <a:cs typeface="Consolas"/>
              </a:rPr>
              <a:t> a, </a:t>
            </a:r>
            <a:r>
              <a:rPr lang="en-US" sz="1600" dirty="0" err="1">
                <a:latin typeface="Consolas"/>
                <a:cs typeface="Consolas"/>
              </a:rPr>
              <a:t>int</a:t>
            </a:r>
            <a:r>
              <a:rPr lang="en-US" sz="1600" dirty="0">
                <a:latin typeface="Consolas"/>
                <a:cs typeface="Consolas"/>
              </a:rPr>
              <a:t>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3     </a:t>
            </a:r>
            <a:r>
              <a:rPr lang="en-US" sz="1600" dirty="0" err="1">
                <a:latin typeface="Consolas"/>
                <a:cs typeface="Consolas"/>
              </a:rPr>
              <a:t>int</a:t>
            </a:r>
            <a:r>
              <a:rPr lang="en-US" sz="1600" dirty="0">
                <a:latin typeface="Consolas"/>
                <a:cs typeface="Consolas"/>
              </a:rPr>
              <a:t> x = 0, y = 0</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4</a:t>
            </a:r>
            <a:endParaRPr lang="en-US" sz="1600" dirty="0">
              <a:latin typeface="Consolas"/>
              <a:cs typeface="Consolas"/>
            </a:endParaRPr>
          </a:p>
          <a:p>
            <a:r>
              <a:rPr lang="en-US" sz="1600" dirty="0">
                <a:latin typeface="Consolas"/>
                <a:cs typeface="Consolas"/>
              </a:rPr>
              <a:t>  5     if (a == 2)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6         x = 2</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7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8</a:t>
            </a:r>
            <a:endParaRPr lang="en-US" sz="1600" dirty="0">
              <a:latin typeface="Consolas"/>
              <a:cs typeface="Consolas"/>
            </a:endParaRPr>
          </a:p>
          <a:p>
            <a:r>
              <a:rPr lang="en-US" sz="1600" dirty="0">
                <a:latin typeface="Consolas"/>
                <a:cs typeface="Consolas"/>
              </a:rPr>
              <a:t>  9     if (b &gt; 10)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10         y = 1</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11     } else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12         y = b</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13     </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a:t>
            </a:r>
            <a:r>
              <a:rPr lang="en-US" sz="1600" dirty="0" smtClean="0">
                <a:latin typeface="Consolas"/>
                <a:cs typeface="Consolas"/>
              </a:rPr>
              <a:t>14</a:t>
            </a:r>
            <a:endParaRPr lang="en-US" sz="1600" dirty="0">
              <a:latin typeface="Consolas"/>
              <a:cs typeface="Consolas"/>
            </a:endParaRPr>
          </a:p>
          <a:p>
            <a:r>
              <a:rPr lang="en-US" sz="1600" dirty="0">
                <a:latin typeface="Consolas"/>
                <a:cs typeface="Consolas"/>
              </a:rPr>
              <a:t> 15     return x + y</a:t>
            </a:r>
            <a:r>
              <a:rPr lang="en-US" sz="1600" dirty="0" smtClean="0">
                <a:latin typeface="Consolas"/>
                <a:cs typeface="Consolas"/>
              </a:rPr>
              <a:t>;</a:t>
            </a:r>
            <a:endParaRPr lang="en-US" sz="1600" dirty="0">
              <a:latin typeface="Consolas"/>
              <a:cs typeface="Consolas"/>
            </a:endParaRPr>
          </a:p>
          <a:p>
            <a:r>
              <a:rPr lang="en-US" sz="1600" dirty="0">
                <a:latin typeface="Consolas"/>
                <a:cs typeface="Consolas"/>
              </a:rPr>
              <a:t> 16 }</a:t>
            </a:r>
            <a:endParaRPr lang="en-US" sz="1600" b="1" dirty="0">
              <a:solidFill>
                <a:srgbClr val="FF0000"/>
              </a:solidFill>
              <a:latin typeface="Consolas"/>
              <a:cs typeface="Consolas"/>
            </a:endParaRPr>
          </a:p>
        </p:txBody>
      </p:sp>
      <p:grpSp>
        <p:nvGrpSpPr>
          <p:cNvPr id="4" name="Group 3"/>
          <p:cNvGrpSpPr/>
          <p:nvPr/>
        </p:nvGrpSpPr>
        <p:grpSpPr>
          <a:xfrm>
            <a:off x="2805218" y="1988668"/>
            <a:ext cx="2170208" cy="384504"/>
            <a:chOff x="2805218" y="1988668"/>
            <a:chExt cx="2170208" cy="384504"/>
          </a:xfrm>
        </p:grpSpPr>
        <p:sp>
          <p:nvSpPr>
            <p:cNvPr id="11" name="Right Arrow 10"/>
            <p:cNvSpPr/>
            <p:nvPr/>
          </p:nvSpPr>
          <p:spPr>
            <a:xfrm rot="8650159">
              <a:off x="2805218" y="2219661"/>
              <a:ext cx="446602" cy="153511"/>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 name="TextBox 2"/>
            <p:cNvSpPr txBox="1"/>
            <p:nvPr/>
          </p:nvSpPr>
          <p:spPr>
            <a:xfrm>
              <a:off x="3356493" y="1988668"/>
              <a:ext cx="1618933"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smtClean="0">
                  <a:latin typeface="Consolas"/>
                  <a:cs typeface="Consolas"/>
                </a:rPr>
                <a:t>a=2		b=?</a:t>
              </a:r>
              <a:endParaRPr lang="en-US" sz="1400" dirty="0">
                <a:latin typeface="Consolas"/>
                <a:cs typeface="Consolas"/>
              </a:endParaRPr>
            </a:p>
          </p:txBody>
        </p:sp>
      </p:grpSp>
      <p:grpSp>
        <p:nvGrpSpPr>
          <p:cNvPr id="8" name="Group 7"/>
          <p:cNvGrpSpPr/>
          <p:nvPr/>
        </p:nvGrpSpPr>
        <p:grpSpPr>
          <a:xfrm>
            <a:off x="2805216" y="2978402"/>
            <a:ext cx="2170210" cy="374343"/>
            <a:chOff x="2805216" y="2978402"/>
            <a:chExt cx="2170210" cy="374343"/>
          </a:xfrm>
        </p:grpSpPr>
        <p:sp>
          <p:nvSpPr>
            <p:cNvPr id="6" name="Right Arrow 5"/>
            <p:cNvSpPr/>
            <p:nvPr/>
          </p:nvSpPr>
          <p:spPr>
            <a:xfrm rot="8650159">
              <a:off x="2805216" y="3199234"/>
              <a:ext cx="446602" cy="153511"/>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9" name="TextBox 8"/>
            <p:cNvSpPr txBox="1"/>
            <p:nvPr/>
          </p:nvSpPr>
          <p:spPr>
            <a:xfrm>
              <a:off x="3356493" y="2978402"/>
              <a:ext cx="1618933"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latin typeface="Consolas"/>
                  <a:cs typeface="Consolas"/>
                </a:rPr>
                <a:t>a=</a:t>
              </a:r>
              <a:r>
                <a:rPr lang="en-US" sz="1400" dirty="0" smtClean="0">
                  <a:latin typeface="Consolas"/>
                  <a:cs typeface="Consolas"/>
                </a:rPr>
                <a:t>?		b&gt;10</a:t>
              </a:r>
              <a:endParaRPr lang="en-US" sz="1400" dirty="0">
                <a:latin typeface="Consolas"/>
                <a:cs typeface="Consolas"/>
              </a:endParaRPr>
            </a:p>
          </p:txBody>
        </p:sp>
      </p:grpSp>
      <p:grpSp>
        <p:nvGrpSpPr>
          <p:cNvPr id="14" name="Group 13"/>
          <p:cNvGrpSpPr/>
          <p:nvPr/>
        </p:nvGrpSpPr>
        <p:grpSpPr>
          <a:xfrm>
            <a:off x="2805217" y="3473692"/>
            <a:ext cx="2170209" cy="417350"/>
            <a:chOff x="2805217" y="3473692"/>
            <a:chExt cx="2170209" cy="417350"/>
          </a:xfrm>
        </p:grpSpPr>
        <p:sp>
          <p:nvSpPr>
            <p:cNvPr id="7" name="Right Arrow 6"/>
            <p:cNvSpPr/>
            <p:nvPr/>
          </p:nvSpPr>
          <p:spPr>
            <a:xfrm rot="8650159">
              <a:off x="2805217" y="3737531"/>
              <a:ext cx="446602" cy="153511"/>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2" name="TextBox 11"/>
            <p:cNvSpPr txBox="1"/>
            <p:nvPr/>
          </p:nvSpPr>
          <p:spPr>
            <a:xfrm>
              <a:off x="3356494" y="3473692"/>
              <a:ext cx="1618932" cy="30777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smtClean="0">
                  <a:latin typeface="Consolas"/>
                  <a:cs typeface="Consolas"/>
                </a:rPr>
                <a:t>a=?		b≤10</a:t>
              </a:r>
              <a:endParaRPr lang="en-US" sz="1400" dirty="0">
                <a:latin typeface="Consolas"/>
                <a:cs typeface="Consolas"/>
              </a:endParaRPr>
            </a:p>
          </p:txBody>
        </p:sp>
      </p:grpSp>
      <p:graphicFrame>
        <p:nvGraphicFramePr>
          <p:cNvPr id="21" name="Table 20"/>
          <p:cNvGraphicFramePr>
            <a:graphicFrameLocks noGrp="1"/>
          </p:cNvGraphicFramePr>
          <p:nvPr>
            <p:extLst>
              <p:ext uri="{D42A27DB-BD31-4B8C-83A1-F6EECF244321}">
                <p14:modId xmlns:p14="http://schemas.microsoft.com/office/powerpoint/2010/main" val="2999495483"/>
              </p:ext>
            </p:extLst>
          </p:nvPr>
        </p:nvGraphicFramePr>
        <p:xfrm>
          <a:off x="5770933" y="1943827"/>
          <a:ext cx="2163084" cy="1523999"/>
        </p:xfrm>
        <a:graphic>
          <a:graphicData uri="http://schemas.openxmlformats.org/drawingml/2006/table">
            <a:tbl>
              <a:tblPr firstRow="1" bandRow="1">
                <a:tableStyleId>{5C22544A-7EE6-4342-B048-85BDC9FD1C3A}</a:tableStyleId>
              </a:tblPr>
              <a:tblGrid>
                <a:gridCol w="721028"/>
                <a:gridCol w="721028"/>
                <a:gridCol w="721028"/>
              </a:tblGrid>
              <a:tr h="302904">
                <a:tc>
                  <a:txBody>
                    <a:bodyPr/>
                    <a:lstStyle/>
                    <a:p>
                      <a:pPr algn="ctr"/>
                      <a:r>
                        <a:rPr lang="en-US" sz="1400" dirty="0" smtClean="0"/>
                        <a:t>#</a:t>
                      </a:r>
                      <a:endParaRPr lang="en-US" sz="1400" dirty="0"/>
                    </a:p>
                  </a:txBody>
                  <a:tcPr/>
                </a:tc>
                <a:tc>
                  <a:txBody>
                    <a:bodyPr/>
                    <a:lstStyle/>
                    <a:p>
                      <a:pPr algn="ctr"/>
                      <a:r>
                        <a:rPr lang="en-US" sz="1400" dirty="0" smtClean="0"/>
                        <a:t>A</a:t>
                      </a:r>
                      <a:endParaRPr lang="en-US" sz="1400" dirty="0"/>
                    </a:p>
                  </a:txBody>
                  <a:tcPr/>
                </a:tc>
                <a:tc>
                  <a:txBody>
                    <a:bodyPr/>
                    <a:lstStyle/>
                    <a:p>
                      <a:pPr algn="ctr"/>
                      <a:r>
                        <a:rPr lang="en-US" sz="1400" dirty="0" smtClean="0"/>
                        <a:t>B</a:t>
                      </a:r>
                      <a:endParaRPr lang="en-US" sz="1400" dirty="0"/>
                    </a:p>
                  </a:txBody>
                  <a:tcPr/>
                </a:tc>
              </a:tr>
              <a:tr h="302904">
                <a:tc>
                  <a:txBody>
                    <a:bodyPr/>
                    <a:lstStyle/>
                    <a:p>
                      <a:pPr algn="ctr"/>
                      <a:r>
                        <a:rPr lang="en-US" sz="1400" dirty="0" smtClean="0"/>
                        <a:t>1</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&gt;10</a:t>
                      </a:r>
                      <a:endParaRPr lang="en-US" sz="1400" dirty="0"/>
                    </a:p>
                  </a:txBody>
                  <a:tcPr/>
                </a:tc>
              </a:tr>
              <a:tr h="302904">
                <a:tc>
                  <a:txBody>
                    <a:bodyPr/>
                    <a:lstStyle/>
                    <a:p>
                      <a:pPr algn="ctr"/>
                      <a:r>
                        <a:rPr lang="en-US" sz="1400" dirty="0" smtClean="0"/>
                        <a:t>2</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latin typeface="Consolas"/>
                          <a:cs typeface="Consolas"/>
                        </a:rPr>
                        <a:t>≤10</a:t>
                      </a:r>
                      <a:endParaRPr lang="en-US" sz="1400" dirty="0"/>
                    </a:p>
                  </a:txBody>
                  <a:tcPr/>
                </a:tc>
              </a:tr>
              <a:tr h="302904">
                <a:tc>
                  <a:txBody>
                    <a:bodyPr/>
                    <a:lstStyle/>
                    <a:p>
                      <a:pPr algn="ctr"/>
                      <a:r>
                        <a:rPr lang="en-US" sz="1400" dirty="0" smtClean="0"/>
                        <a:t>3</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t>&gt;10</a:t>
                      </a:r>
                      <a:endParaRPr lang="en-US" sz="1400" dirty="0"/>
                    </a:p>
                  </a:txBody>
                  <a:tcPr/>
                </a:tc>
              </a:tr>
              <a:tr h="302904">
                <a:tc>
                  <a:txBody>
                    <a:bodyPr/>
                    <a:lstStyle/>
                    <a:p>
                      <a:pPr algn="ctr"/>
                      <a:r>
                        <a:rPr lang="en-US" sz="1400" dirty="0" smtClean="0"/>
                        <a:t>4</a:t>
                      </a:r>
                      <a:endParaRPr lang="en-US" sz="1400" dirty="0"/>
                    </a:p>
                  </a:txBody>
                  <a:tcPr/>
                </a:tc>
                <a:tc>
                  <a:txBody>
                    <a:bodyPr/>
                    <a:lstStyle/>
                    <a:p>
                      <a:pPr algn="ctr"/>
                      <a:r>
                        <a:rPr lang="en-US" sz="1400" dirty="0" smtClean="0"/>
                        <a:t>!=2</a:t>
                      </a:r>
                      <a:endParaRPr lang="en-US" sz="1400" dirty="0"/>
                    </a:p>
                  </a:txBody>
                  <a:tcPr/>
                </a:tc>
                <a:tc>
                  <a:txBody>
                    <a:bodyPr/>
                    <a:lstStyle/>
                    <a:p>
                      <a:pPr algn="ctr"/>
                      <a:r>
                        <a:rPr lang="en-US" sz="1400" dirty="0" smtClean="0">
                          <a:latin typeface="Consolas"/>
                          <a:cs typeface="Consolas"/>
                        </a:rPr>
                        <a:t>≤10</a:t>
                      </a:r>
                      <a:endParaRPr lang="en-US" sz="1400" dirty="0"/>
                    </a:p>
                  </a:txBody>
                  <a:tcPr/>
                </a:tc>
              </a:tr>
            </a:tbl>
          </a:graphicData>
        </a:graphic>
      </p:graphicFrame>
    </p:spTree>
    <p:extLst>
      <p:ext uri="{BB962C8B-B14F-4D97-AF65-F5344CB8AC3E}">
        <p14:creationId xmlns:p14="http://schemas.microsoft.com/office/powerpoint/2010/main" val="12864510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generation with SMT-LIB</a:t>
            </a:r>
            <a:endParaRPr lang="en-US" dirty="0"/>
          </a:p>
        </p:txBody>
      </p:sp>
      <p:sp>
        <p:nvSpPr>
          <p:cNvPr id="5" name="Rectangle 4"/>
          <p:cNvSpPr/>
          <p:nvPr/>
        </p:nvSpPr>
        <p:spPr>
          <a:xfrm>
            <a:off x="327974" y="1006993"/>
            <a:ext cx="6062490" cy="3754874"/>
          </a:xfrm>
          <a:prstGeom prst="rect">
            <a:avLst/>
          </a:prstGeom>
        </p:spPr>
        <p:txBody>
          <a:bodyPr wrap="square">
            <a:spAutoFit/>
          </a:bodyPr>
          <a:lstStyle/>
          <a:p>
            <a:r>
              <a:rPr lang="en-US" sz="1400" dirty="0" smtClean="0"/>
              <a:t>(declare-fun V_4 () (_ </a:t>
            </a:r>
            <a:r>
              <a:rPr lang="en-US" sz="1400" dirty="0" err="1" smtClean="0"/>
              <a:t>BitVec</a:t>
            </a:r>
            <a:r>
              <a:rPr lang="en-US" sz="1400" dirty="0" smtClean="0"/>
              <a:t> 32))</a:t>
            </a:r>
          </a:p>
          <a:p>
            <a:r>
              <a:rPr lang="en-US" sz="1400" dirty="0" smtClean="0"/>
              <a:t>(declare-fun V_5 () (_ </a:t>
            </a:r>
            <a:r>
              <a:rPr lang="en-US" sz="1400" dirty="0" err="1" smtClean="0"/>
              <a:t>BitVec</a:t>
            </a:r>
            <a:r>
              <a:rPr lang="en-US" sz="1400" dirty="0" smtClean="0"/>
              <a:t> 32))</a:t>
            </a:r>
          </a:p>
          <a:p>
            <a:r>
              <a:rPr lang="en-US" sz="1400" dirty="0" smtClean="0"/>
              <a:t>(declare-fun V_6 () (_ </a:t>
            </a:r>
            <a:r>
              <a:rPr lang="en-US" sz="1400" dirty="0" err="1" smtClean="0"/>
              <a:t>BitVec</a:t>
            </a:r>
            <a:r>
              <a:rPr lang="en-US" sz="1400" dirty="0" smtClean="0"/>
              <a:t> 32))</a:t>
            </a:r>
          </a:p>
          <a:p>
            <a:r>
              <a:rPr lang="en-US" sz="1400" dirty="0" smtClean="0"/>
              <a:t>(declare-fun V_7 () (_ </a:t>
            </a:r>
            <a:r>
              <a:rPr lang="en-US" sz="1400" dirty="0" err="1" smtClean="0"/>
              <a:t>BitVec</a:t>
            </a:r>
            <a:r>
              <a:rPr lang="en-US" sz="1400" dirty="0" smtClean="0"/>
              <a:t> 32))</a:t>
            </a:r>
          </a:p>
          <a:p>
            <a:r>
              <a:rPr lang="en-US" sz="1400" dirty="0" smtClean="0"/>
              <a:t>(declare-fun V_12 () (_ </a:t>
            </a:r>
            <a:r>
              <a:rPr lang="en-US" sz="1400" dirty="0" err="1" smtClean="0"/>
              <a:t>BitVec</a:t>
            </a:r>
            <a:r>
              <a:rPr lang="en-US" sz="1400" dirty="0" smtClean="0"/>
              <a:t> 32))</a:t>
            </a:r>
          </a:p>
          <a:p>
            <a:r>
              <a:rPr lang="en-US" sz="1400" dirty="0" smtClean="0"/>
              <a:t>(declare-fun V_1 () (_ </a:t>
            </a:r>
            <a:r>
              <a:rPr lang="en-US" sz="1400" dirty="0" err="1" smtClean="0"/>
              <a:t>BitVec</a:t>
            </a:r>
            <a:r>
              <a:rPr lang="en-US" sz="1400" dirty="0" smtClean="0"/>
              <a:t> 32))</a:t>
            </a:r>
          </a:p>
          <a:p>
            <a:r>
              <a:rPr lang="en-US" sz="1400" dirty="0" smtClean="0"/>
              <a:t>(declare-fun V_2 () (_ </a:t>
            </a:r>
            <a:r>
              <a:rPr lang="en-US" sz="1400" dirty="0" err="1" smtClean="0"/>
              <a:t>BitVec</a:t>
            </a:r>
            <a:r>
              <a:rPr lang="en-US" sz="1400" dirty="0" smtClean="0"/>
              <a:t> 32))</a:t>
            </a:r>
          </a:p>
          <a:p>
            <a:r>
              <a:rPr lang="en-US" sz="1400" dirty="0" smtClean="0"/>
              <a:t>(declare-fun V_3 () (_ </a:t>
            </a:r>
            <a:r>
              <a:rPr lang="en-US" sz="1400" dirty="0" err="1" smtClean="0"/>
              <a:t>BitVec</a:t>
            </a:r>
            <a:r>
              <a:rPr lang="en-US" sz="1400" dirty="0" smtClean="0"/>
              <a:t> 32))</a:t>
            </a:r>
          </a:p>
          <a:p>
            <a:r>
              <a:rPr lang="en-US" sz="1400" dirty="0" smtClean="0"/>
              <a:t>(declare-fun MEM () (Array (_ </a:t>
            </a:r>
            <a:r>
              <a:rPr lang="en-US" sz="1400" dirty="0" err="1" smtClean="0"/>
              <a:t>BitVec</a:t>
            </a:r>
            <a:r>
              <a:rPr lang="en-US" sz="1400" dirty="0" smtClean="0"/>
              <a:t> 32) (_ </a:t>
            </a:r>
            <a:r>
              <a:rPr lang="en-US" sz="1400" dirty="0" err="1" smtClean="0"/>
              <a:t>BitVec</a:t>
            </a:r>
            <a:r>
              <a:rPr lang="en-US" sz="1400" dirty="0" smtClean="0"/>
              <a:t> 8)))</a:t>
            </a:r>
          </a:p>
          <a:p>
            <a:r>
              <a:rPr lang="en-US" sz="1400" dirty="0" smtClean="0"/>
              <a:t>(declare-fun V_10 () (_ </a:t>
            </a:r>
            <a:r>
              <a:rPr lang="en-US" sz="1400" dirty="0" err="1" smtClean="0"/>
              <a:t>BitVec</a:t>
            </a:r>
            <a:r>
              <a:rPr lang="en-US" sz="1400" dirty="0" smtClean="0"/>
              <a:t> 32))</a:t>
            </a:r>
          </a:p>
          <a:p>
            <a:r>
              <a:rPr lang="en-US" sz="1400" dirty="0" smtClean="0"/>
              <a:t>(declare-fun V_11 () (_ </a:t>
            </a:r>
            <a:r>
              <a:rPr lang="en-US" sz="1400" dirty="0" err="1" smtClean="0"/>
              <a:t>BitVec</a:t>
            </a:r>
            <a:r>
              <a:rPr lang="en-US" sz="1400" dirty="0" smtClean="0"/>
              <a:t> 32))</a:t>
            </a:r>
          </a:p>
          <a:p>
            <a:r>
              <a:rPr lang="en-US" sz="1400" dirty="0" smtClean="0"/>
              <a:t>(declare-fun V_8 () (_ </a:t>
            </a:r>
            <a:r>
              <a:rPr lang="en-US" sz="1400" dirty="0" err="1" smtClean="0"/>
              <a:t>BitVec</a:t>
            </a:r>
            <a:r>
              <a:rPr lang="en-US" sz="1400" dirty="0" smtClean="0"/>
              <a:t> 32))</a:t>
            </a:r>
          </a:p>
          <a:p>
            <a:r>
              <a:rPr lang="en-US" sz="1400" dirty="0" smtClean="0"/>
              <a:t>(declare-fun V_9 () (_ </a:t>
            </a:r>
            <a:r>
              <a:rPr lang="en-US" sz="1400" dirty="0" err="1" smtClean="0"/>
              <a:t>BitVec</a:t>
            </a:r>
            <a:r>
              <a:rPr lang="en-US" sz="1400" dirty="0" smtClean="0"/>
              <a:t> 32))</a:t>
            </a:r>
          </a:p>
          <a:p>
            <a:r>
              <a:rPr lang="en-US" sz="1400" dirty="0" smtClean="0"/>
              <a:t>(declare-fun RECEIVE () (Array (_ </a:t>
            </a:r>
            <a:r>
              <a:rPr lang="en-US" sz="1400" dirty="0" err="1" smtClean="0"/>
              <a:t>BitVec</a:t>
            </a:r>
            <a:r>
              <a:rPr lang="en-US" sz="1400" dirty="0" smtClean="0"/>
              <a:t> 32) (_ </a:t>
            </a:r>
            <a:r>
              <a:rPr lang="en-US" sz="1400" dirty="0" err="1" smtClean="0"/>
              <a:t>BitVec</a:t>
            </a:r>
            <a:r>
              <a:rPr lang="en-US" sz="1400" dirty="0" smtClean="0"/>
              <a:t> 8)))</a:t>
            </a:r>
          </a:p>
          <a:p>
            <a:r>
              <a:rPr lang="en-US" sz="1400" dirty="0" smtClean="0"/>
              <a:t>(declare-fun V () (_ </a:t>
            </a:r>
            <a:r>
              <a:rPr lang="en-US" sz="1400" dirty="0" err="1" smtClean="0"/>
              <a:t>BitVec</a:t>
            </a:r>
            <a:r>
              <a:rPr lang="en-US" sz="1400" dirty="0" smtClean="0"/>
              <a:t> 32))</a:t>
            </a:r>
          </a:p>
          <a:p>
            <a:r>
              <a:rPr lang="en-US" sz="1400" dirty="0" smtClean="0"/>
              <a:t>(assert (= V_11 (let ((a!1 ((_ extract 31 7)</a:t>
            </a:r>
          </a:p>
          <a:p>
            <a:endParaRPr lang="en-US" sz="1400" dirty="0"/>
          </a:p>
        </p:txBody>
      </p:sp>
      <p:sp>
        <p:nvSpPr>
          <p:cNvPr id="6" name="Rectangle 5"/>
          <p:cNvSpPr/>
          <p:nvPr/>
        </p:nvSpPr>
        <p:spPr>
          <a:xfrm>
            <a:off x="4044495" y="1063229"/>
            <a:ext cx="4572000" cy="2677656"/>
          </a:xfrm>
          <a:prstGeom prst="rect">
            <a:avLst/>
          </a:prstGeom>
        </p:spPr>
        <p:txBody>
          <a:bodyPr>
            <a:spAutoFit/>
          </a:bodyPr>
          <a:lstStyle/>
          <a:p>
            <a:r>
              <a:rPr lang="en-US" sz="1400" dirty="0"/>
              <a:t> ((_ extract 7 7) (select RECEIVE #x00000000))</a:t>
            </a:r>
          </a:p>
          <a:p>
            <a:r>
              <a:rPr lang="en-US" sz="1400" dirty="0"/>
              <a:t>        (</a:t>
            </a:r>
            <a:r>
              <a:rPr lang="en-US" sz="1400" dirty="0" err="1"/>
              <a:t>bvnot</a:t>
            </a:r>
            <a:r>
              <a:rPr lang="en-US" sz="1400" dirty="0"/>
              <a:t> ((_ extract 6 6) (select RECEIVE #x00000000)))</a:t>
            </a:r>
          </a:p>
          <a:p>
            <a:r>
              <a:rPr lang="en-US" sz="1400" dirty="0"/>
              <a:t>        ((_ extract 5 3) (select RECEIVE #x00000000))</a:t>
            </a:r>
          </a:p>
          <a:p>
            <a:r>
              <a:rPr lang="en-US" sz="1400" dirty="0"/>
              <a:t>        (</a:t>
            </a:r>
            <a:r>
              <a:rPr lang="en-US" sz="1400" dirty="0" err="1"/>
              <a:t>bvnot</a:t>
            </a:r>
            <a:r>
              <a:rPr lang="en-US" sz="1400" dirty="0"/>
              <a:t> ((_ extract 2 2) (select RECEIVE #x00000000)))</a:t>
            </a:r>
          </a:p>
          <a:p>
            <a:r>
              <a:rPr lang="en-US" sz="1400" dirty="0"/>
              <a:t>        ((_ extract 1 0) (select RECEIVE #x00000000)))))</a:t>
            </a:r>
          </a:p>
          <a:p>
            <a:r>
              <a:rPr lang="en-US" sz="1400" dirty="0"/>
              <a:t>(assert (= V_7 (let ((a!1 ((_ extract 31 3)</a:t>
            </a:r>
          </a:p>
          <a:p>
            <a:r>
              <a:rPr lang="en-US" sz="1400" dirty="0"/>
              <a:t>             (</a:t>
            </a:r>
            <a:r>
              <a:rPr lang="en-US" sz="1400" dirty="0" err="1"/>
              <a:t>bvadd</a:t>
            </a:r>
            <a:r>
              <a:rPr lang="en-US" sz="1400" dirty="0"/>
              <a:t> #</a:t>
            </a:r>
            <a:r>
              <a:rPr lang="en-US" sz="1400" dirty="0" err="1"/>
              <a:t>xbebdbcbc</a:t>
            </a:r>
            <a:endParaRPr lang="en-US" sz="1400" dirty="0"/>
          </a:p>
          <a:p>
            <a:r>
              <a:rPr lang="en-US" sz="1400" dirty="0"/>
              <a:t>                    (</a:t>
            </a:r>
            <a:r>
              <a:rPr lang="en-US" sz="1400" dirty="0" err="1"/>
              <a:t>concat</a:t>
            </a:r>
            <a:r>
              <a:rPr lang="en-US" sz="1400" dirty="0"/>
              <a:t> (select RECEIVE #x00000003)</a:t>
            </a:r>
          </a:p>
          <a:p>
            <a:r>
              <a:rPr lang="en-US" sz="1400" dirty="0"/>
              <a:t>                            (select RECEIVE #x00000002)</a:t>
            </a:r>
          </a:p>
          <a:p>
            <a:r>
              <a:rPr lang="en-US" sz="1400" dirty="0"/>
              <a:t>                            (select RECEIVE #x00000001)</a:t>
            </a:r>
          </a:p>
          <a:p>
            <a:r>
              <a:rPr lang="en-US" sz="1400" dirty="0"/>
              <a:t>                            (select RECEIVE #x00000000))))))</a:t>
            </a:r>
          </a:p>
          <a:p>
            <a:r>
              <a:rPr lang="en-US" sz="1400" dirty="0"/>
              <a:t>  (</a:t>
            </a:r>
            <a:r>
              <a:rPr lang="en-US" sz="1400" dirty="0" err="1"/>
              <a:t>concat</a:t>
            </a:r>
            <a:r>
              <a:rPr lang="en-US" sz="1400" dirty="0"/>
              <a:t> #b000 a!1))))</a:t>
            </a:r>
          </a:p>
        </p:txBody>
      </p:sp>
      <p:sp>
        <p:nvSpPr>
          <p:cNvPr id="7" name="Rectangle 6"/>
          <p:cNvSpPr/>
          <p:nvPr/>
        </p:nvSpPr>
        <p:spPr>
          <a:xfrm>
            <a:off x="625199" y="1443047"/>
            <a:ext cx="4572000" cy="3323987"/>
          </a:xfrm>
          <a:prstGeom prst="rect">
            <a:avLst/>
          </a:prstGeom>
        </p:spPr>
        <p:txBody>
          <a:bodyPr>
            <a:spAutoFit/>
          </a:bodyPr>
          <a:lstStyle/>
          <a:p>
            <a:r>
              <a:rPr lang="en-US" sz="1400" dirty="0" smtClean="0"/>
              <a:t>(assert (= V (</a:t>
            </a:r>
            <a:r>
              <a:rPr lang="en-US" sz="1400" dirty="0" err="1" smtClean="0"/>
              <a:t>concat</a:t>
            </a:r>
            <a:r>
              <a:rPr lang="en-US" sz="1400" dirty="0" smtClean="0"/>
              <a:t> ((_ extract 7 7) (select RECEIVE #x00000003))</a:t>
            </a:r>
          </a:p>
          <a:p>
            <a:r>
              <a:rPr lang="en-US" sz="1400" dirty="0" smtClean="0"/>
              <a:t>        (</a:t>
            </a:r>
            <a:r>
              <a:rPr lang="en-US" sz="1400" dirty="0" err="1" smtClean="0"/>
              <a:t>bvnot</a:t>
            </a:r>
            <a:r>
              <a:rPr lang="en-US" sz="1400" dirty="0" smtClean="0"/>
              <a:t> ((_ extract 6 6) (select RECEIVE #x00000003)))</a:t>
            </a:r>
          </a:p>
          <a:p>
            <a:r>
              <a:rPr lang="en-US" sz="1400" dirty="0" smtClean="0"/>
              <a:t>        ((_ extract 5 1) (select RECEIVE #x00000003))</a:t>
            </a:r>
          </a:p>
          <a:p>
            <a:r>
              <a:rPr lang="en-US" sz="1400" dirty="0" smtClean="0"/>
              <a:t>        (</a:t>
            </a:r>
            <a:r>
              <a:rPr lang="en-US" sz="1400" dirty="0" err="1" smtClean="0"/>
              <a:t>bvnot</a:t>
            </a:r>
            <a:r>
              <a:rPr lang="en-US" sz="1400" dirty="0" smtClean="0"/>
              <a:t> ((_ extract 0 0) (select RECEIVE #x00000003)))</a:t>
            </a:r>
          </a:p>
          <a:p>
            <a:r>
              <a:rPr lang="en-US" sz="1400" dirty="0" smtClean="0"/>
              <a:t>        ((_ extract 7 7) (select RECEIVE #x00000002))</a:t>
            </a:r>
          </a:p>
          <a:p>
            <a:r>
              <a:rPr lang="en-US" sz="1400" dirty="0" smtClean="0"/>
              <a:t>        (</a:t>
            </a:r>
            <a:r>
              <a:rPr lang="en-US" sz="1400" dirty="0" err="1" smtClean="0"/>
              <a:t>bvnot</a:t>
            </a:r>
            <a:r>
              <a:rPr lang="en-US" sz="1400" dirty="0" smtClean="0"/>
              <a:t> ((_ extract 6 6) (select RECEIVE #x00000002)))</a:t>
            </a:r>
          </a:p>
          <a:p>
            <a:r>
              <a:rPr lang="en-US" sz="1400" dirty="0" smtClean="0"/>
              <a:t>        ((_ extract 5 2) (select RECEIVE #x00000002))</a:t>
            </a:r>
          </a:p>
          <a:p>
            <a:r>
              <a:rPr lang="en-US" sz="1400" dirty="0" smtClean="0"/>
              <a:t>        (</a:t>
            </a:r>
            <a:r>
              <a:rPr lang="en-US" sz="1400" dirty="0" err="1" smtClean="0"/>
              <a:t>bvnot</a:t>
            </a:r>
            <a:r>
              <a:rPr lang="en-US" sz="1400" dirty="0" smtClean="0"/>
              <a:t> ((_ extract 1 1) (select RECEIVE #x00000002)))</a:t>
            </a:r>
          </a:p>
          <a:p>
            <a:r>
              <a:rPr lang="en-US" sz="1400" dirty="0" smtClean="0"/>
              <a:t>        ((_ extract 0 0) (select RECEIVE #x00000002))</a:t>
            </a:r>
          </a:p>
          <a:p>
            <a:r>
              <a:rPr lang="en-US" sz="1400" dirty="0" smtClean="0"/>
              <a:t>        ((_ extract 7 7) (select RECEIVE #x00000001))</a:t>
            </a:r>
          </a:p>
          <a:p>
            <a:r>
              <a:rPr lang="en-US" sz="1400" dirty="0" smtClean="0"/>
              <a:t>        (</a:t>
            </a:r>
            <a:r>
              <a:rPr lang="en-US" sz="1400" dirty="0" err="1" smtClean="0"/>
              <a:t>bvnot</a:t>
            </a:r>
            <a:r>
              <a:rPr lang="en-US" sz="1400" dirty="0" smtClean="0"/>
              <a:t> ((_ extract 6 6) (select RECEIVE #x00000001)))</a:t>
            </a:r>
          </a:p>
          <a:p>
            <a:r>
              <a:rPr lang="en-US" sz="1400" dirty="0" smtClean="0"/>
              <a:t>        ((_ extract 5 2) (select RECEIVE #x00000001))</a:t>
            </a:r>
          </a:p>
          <a:p>
            <a:r>
              <a:rPr lang="en-US" sz="1400" dirty="0" smtClean="0"/>
              <a:t>        (</a:t>
            </a:r>
            <a:r>
              <a:rPr lang="en-US" sz="1400" dirty="0" err="1" smtClean="0"/>
              <a:t>bvnot</a:t>
            </a:r>
            <a:r>
              <a:rPr lang="en-US" sz="1400" dirty="0" smtClean="0"/>
              <a:t> ((_ extract 1 0) (select RECEIVE #x00000001)))</a:t>
            </a:r>
          </a:p>
          <a:p>
            <a:endParaRPr lang="en-US" sz="1400" dirty="0"/>
          </a:p>
        </p:txBody>
      </p:sp>
      <p:sp>
        <p:nvSpPr>
          <p:cNvPr id="8" name="Rectangle 7"/>
          <p:cNvSpPr/>
          <p:nvPr/>
        </p:nvSpPr>
        <p:spPr>
          <a:xfrm>
            <a:off x="4435272" y="1325596"/>
            <a:ext cx="4572000" cy="3539431"/>
          </a:xfrm>
          <a:prstGeom prst="rect">
            <a:avLst/>
          </a:prstGeom>
        </p:spPr>
        <p:txBody>
          <a:bodyPr>
            <a:spAutoFit/>
          </a:bodyPr>
          <a:lstStyle/>
          <a:p>
            <a:r>
              <a:rPr lang="en-US" sz="1400" dirty="0"/>
              <a:t> (select RECEIVE #x00000001)</a:t>
            </a:r>
          </a:p>
          <a:p>
            <a:r>
              <a:rPr lang="en-US" sz="1400" dirty="0"/>
              <a:t>                      (select RECEIVE #x00000000)))</a:t>
            </a:r>
          </a:p>
          <a:p>
            <a:r>
              <a:rPr lang="en-US" sz="1400" dirty="0"/>
              <a:t>       V_4)))</a:t>
            </a:r>
          </a:p>
          <a:p>
            <a:r>
              <a:rPr lang="en-US" sz="1400" dirty="0"/>
              <a:t>(assert (= V_4 (let ((a!1 ((_ extract 31 1)</a:t>
            </a:r>
          </a:p>
          <a:p>
            <a:r>
              <a:rPr lang="en-US" sz="1400" dirty="0"/>
              <a:t>             (</a:t>
            </a:r>
            <a:r>
              <a:rPr lang="en-US" sz="1400" dirty="0" err="1"/>
              <a:t>bvadd</a:t>
            </a:r>
            <a:r>
              <a:rPr lang="en-US" sz="1400" dirty="0"/>
              <a:t> #</a:t>
            </a:r>
            <a:r>
              <a:rPr lang="en-US" sz="1400" dirty="0" err="1"/>
              <a:t>xbebdbcbc</a:t>
            </a:r>
            <a:endParaRPr lang="en-US" sz="1400" dirty="0"/>
          </a:p>
          <a:p>
            <a:r>
              <a:rPr lang="en-US" sz="1400" dirty="0"/>
              <a:t>                    (</a:t>
            </a:r>
            <a:r>
              <a:rPr lang="en-US" sz="1400" dirty="0" err="1"/>
              <a:t>concat</a:t>
            </a:r>
            <a:r>
              <a:rPr lang="en-US" sz="1400" dirty="0"/>
              <a:t> (select RECEIVE #x00000003)</a:t>
            </a:r>
          </a:p>
          <a:p>
            <a:r>
              <a:rPr lang="en-US" sz="1400" dirty="0"/>
              <a:t>                            (select RECEIVE #x00000002)</a:t>
            </a:r>
          </a:p>
          <a:p>
            <a:r>
              <a:rPr lang="en-US" sz="1400" dirty="0"/>
              <a:t>                            (select RECEIVE #x00000001)</a:t>
            </a:r>
          </a:p>
          <a:p>
            <a:r>
              <a:rPr lang="en-US" sz="1400" dirty="0"/>
              <a:t>                            (select RECEIVE #x00000000))))))</a:t>
            </a:r>
          </a:p>
          <a:p>
            <a:r>
              <a:rPr lang="en-US" sz="1400" dirty="0"/>
              <a:t>  (</a:t>
            </a:r>
            <a:r>
              <a:rPr lang="en-US" sz="1400" dirty="0" err="1"/>
              <a:t>concat</a:t>
            </a:r>
            <a:r>
              <a:rPr lang="en-US" sz="1400" dirty="0"/>
              <a:t> #b0 a!1))))</a:t>
            </a:r>
          </a:p>
          <a:p>
            <a:r>
              <a:rPr lang="en-US" sz="1400" dirty="0"/>
              <a:t>(assert (= V_9 (let ((a!1 ((_ extract 31 5)</a:t>
            </a:r>
          </a:p>
          <a:p>
            <a:r>
              <a:rPr lang="en-US" sz="1400" dirty="0"/>
              <a:t>             (</a:t>
            </a:r>
            <a:r>
              <a:rPr lang="en-US" sz="1400" dirty="0" err="1"/>
              <a:t>bvadd</a:t>
            </a:r>
            <a:r>
              <a:rPr lang="en-US" sz="1400" dirty="0"/>
              <a:t> #</a:t>
            </a:r>
            <a:r>
              <a:rPr lang="en-US" sz="1400" dirty="0" err="1"/>
              <a:t>xbebdbcbc</a:t>
            </a:r>
            <a:endParaRPr lang="en-US" sz="1400" dirty="0"/>
          </a:p>
          <a:p>
            <a:r>
              <a:rPr lang="en-US" sz="1400" dirty="0"/>
              <a:t>                    (</a:t>
            </a:r>
            <a:r>
              <a:rPr lang="en-US" sz="1400" dirty="0" err="1"/>
              <a:t>concat</a:t>
            </a:r>
            <a:r>
              <a:rPr lang="en-US" sz="1400" dirty="0"/>
              <a:t> (select RECEIVE #x00000003)</a:t>
            </a:r>
          </a:p>
          <a:p>
            <a:r>
              <a:rPr lang="en-US" sz="1400" dirty="0"/>
              <a:t>                            (select RECEIVE #x00000002)</a:t>
            </a:r>
          </a:p>
          <a:p>
            <a:r>
              <a:rPr lang="en-US" sz="1400" dirty="0"/>
              <a:t>                            (select RECEIVE #x00000001)</a:t>
            </a:r>
          </a:p>
          <a:p>
            <a:r>
              <a:rPr lang="en-US" sz="1400" dirty="0"/>
              <a:t>                            (select RECEIVE #x00000000))))))</a:t>
            </a:r>
          </a:p>
        </p:txBody>
      </p:sp>
      <p:sp>
        <p:nvSpPr>
          <p:cNvPr id="9" name="Rectangle 8"/>
          <p:cNvSpPr/>
          <p:nvPr/>
        </p:nvSpPr>
        <p:spPr>
          <a:xfrm>
            <a:off x="457200" y="1006993"/>
            <a:ext cx="4572000" cy="3539431"/>
          </a:xfrm>
          <a:prstGeom prst="rect">
            <a:avLst/>
          </a:prstGeom>
        </p:spPr>
        <p:txBody>
          <a:bodyPr>
            <a:spAutoFit/>
          </a:bodyPr>
          <a:lstStyle/>
          <a:p>
            <a:r>
              <a:rPr lang="en-US" sz="1400" dirty="0"/>
              <a:t> (select RECEIVE #x00000001)</a:t>
            </a:r>
          </a:p>
          <a:p>
            <a:r>
              <a:rPr lang="en-US" sz="1400" dirty="0"/>
              <a:t>                      (select RECEIVE #x00000000)))</a:t>
            </a:r>
          </a:p>
          <a:p>
            <a:r>
              <a:rPr lang="en-US" sz="1400" dirty="0"/>
              <a:t>       V_4)))</a:t>
            </a:r>
          </a:p>
          <a:p>
            <a:r>
              <a:rPr lang="en-US" sz="1400" dirty="0"/>
              <a:t>(assert (= V_4 (let ((a!1 ((_ extract 31 1)</a:t>
            </a:r>
          </a:p>
          <a:p>
            <a:r>
              <a:rPr lang="en-US" sz="1400" dirty="0"/>
              <a:t>             (</a:t>
            </a:r>
            <a:r>
              <a:rPr lang="en-US" sz="1400" dirty="0" err="1"/>
              <a:t>bvadd</a:t>
            </a:r>
            <a:r>
              <a:rPr lang="en-US" sz="1400" dirty="0"/>
              <a:t> #</a:t>
            </a:r>
            <a:r>
              <a:rPr lang="en-US" sz="1400" dirty="0" err="1"/>
              <a:t>xbebdbcbc</a:t>
            </a:r>
            <a:endParaRPr lang="en-US" sz="1400" dirty="0"/>
          </a:p>
          <a:p>
            <a:r>
              <a:rPr lang="en-US" sz="1400" dirty="0"/>
              <a:t>                    (</a:t>
            </a:r>
            <a:r>
              <a:rPr lang="en-US" sz="1400" dirty="0" err="1"/>
              <a:t>concat</a:t>
            </a:r>
            <a:r>
              <a:rPr lang="en-US" sz="1400" dirty="0"/>
              <a:t> (select RECEIVE #x00000003)</a:t>
            </a:r>
          </a:p>
          <a:p>
            <a:r>
              <a:rPr lang="en-US" sz="1400" dirty="0"/>
              <a:t>                            (select RECEIVE #x00000002)</a:t>
            </a:r>
          </a:p>
          <a:p>
            <a:r>
              <a:rPr lang="en-US" sz="1400" dirty="0"/>
              <a:t>                            (select RECEIVE #x00000001)</a:t>
            </a:r>
          </a:p>
          <a:p>
            <a:r>
              <a:rPr lang="en-US" sz="1400" dirty="0"/>
              <a:t>                            (select RECEIVE #x00000000))))))</a:t>
            </a:r>
          </a:p>
          <a:p>
            <a:r>
              <a:rPr lang="en-US" sz="1400" dirty="0"/>
              <a:t>  (</a:t>
            </a:r>
            <a:r>
              <a:rPr lang="en-US" sz="1400" dirty="0" err="1"/>
              <a:t>concat</a:t>
            </a:r>
            <a:r>
              <a:rPr lang="en-US" sz="1400" dirty="0"/>
              <a:t> #b0 a!1))))</a:t>
            </a:r>
          </a:p>
          <a:p>
            <a:r>
              <a:rPr lang="en-US" sz="1400" dirty="0"/>
              <a:t>(assert (= V_9 (let ((a!1 ((_ extract 31 5)</a:t>
            </a:r>
          </a:p>
          <a:p>
            <a:r>
              <a:rPr lang="en-US" sz="1400" dirty="0"/>
              <a:t>             (</a:t>
            </a:r>
            <a:r>
              <a:rPr lang="en-US" sz="1400" dirty="0" err="1"/>
              <a:t>bvadd</a:t>
            </a:r>
            <a:r>
              <a:rPr lang="en-US" sz="1400" dirty="0"/>
              <a:t> #</a:t>
            </a:r>
            <a:r>
              <a:rPr lang="en-US" sz="1400" dirty="0" err="1"/>
              <a:t>xbebdbcbc</a:t>
            </a:r>
            <a:endParaRPr lang="en-US" sz="1400" dirty="0"/>
          </a:p>
          <a:p>
            <a:r>
              <a:rPr lang="en-US" sz="1400" dirty="0"/>
              <a:t>                    (</a:t>
            </a:r>
            <a:r>
              <a:rPr lang="en-US" sz="1400" dirty="0" err="1"/>
              <a:t>concat</a:t>
            </a:r>
            <a:r>
              <a:rPr lang="en-US" sz="1400" dirty="0"/>
              <a:t> (select RECEIVE #x00000003)</a:t>
            </a:r>
          </a:p>
          <a:p>
            <a:r>
              <a:rPr lang="en-US" sz="1400" dirty="0"/>
              <a:t>                            (select RECEIVE #x00000002)</a:t>
            </a:r>
          </a:p>
          <a:p>
            <a:r>
              <a:rPr lang="en-US" sz="1400" dirty="0"/>
              <a:t>                            (select RECEIVE #x00000001)</a:t>
            </a:r>
          </a:p>
          <a:p>
            <a:r>
              <a:rPr lang="en-US" sz="1400" dirty="0"/>
              <a:t>                            (select RECEIVE #x00000000))))))</a:t>
            </a:r>
          </a:p>
        </p:txBody>
      </p:sp>
      <p:sp>
        <p:nvSpPr>
          <p:cNvPr id="10" name="Rectangle 9"/>
          <p:cNvSpPr/>
          <p:nvPr/>
        </p:nvSpPr>
        <p:spPr>
          <a:xfrm>
            <a:off x="65826" y="23356"/>
            <a:ext cx="8831321" cy="6124752"/>
          </a:xfrm>
          <a:prstGeom prst="rect">
            <a:avLst/>
          </a:prstGeom>
        </p:spPr>
        <p:txBody>
          <a:bodyPr wrap="square">
            <a:spAutoFit/>
          </a:bodyPr>
          <a:lstStyle/>
          <a:p>
            <a:r>
              <a:rPr lang="en-US" sz="1400" dirty="0" smtClean="0"/>
              <a:t>(assert (= V (</a:t>
            </a:r>
            <a:r>
              <a:rPr lang="en-US" sz="1400" dirty="0" err="1" smtClean="0"/>
              <a:t>concat</a:t>
            </a:r>
            <a:r>
              <a:rPr lang="en-US" sz="1400" dirty="0" smtClean="0"/>
              <a:t> ((_ extract 7 7) (select RECEIVE #x00000003))</a:t>
            </a:r>
          </a:p>
          <a:p>
            <a:r>
              <a:rPr lang="en-US" sz="1400" dirty="0" smtClean="0"/>
              <a:t>        (</a:t>
            </a:r>
            <a:r>
              <a:rPr lang="en-US" sz="1400" dirty="0" err="1" smtClean="0"/>
              <a:t>bvnot</a:t>
            </a:r>
            <a:r>
              <a:rPr lang="en-US" sz="1400" dirty="0" smtClean="0"/>
              <a:t> ((_ extract 6 6) (select RECEIVE #x00000003)))</a:t>
            </a:r>
          </a:p>
          <a:p>
            <a:r>
              <a:rPr lang="en-US" sz="1400" dirty="0" smtClean="0"/>
              <a:t>        ((_ extract 5 1) (select RECEIVE #x00000003))</a:t>
            </a:r>
          </a:p>
          <a:p>
            <a:r>
              <a:rPr lang="en-US" sz="1400" dirty="0" smtClean="0"/>
              <a:t>        (</a:t>
            </a:r>
            <a:r>
              <a:rPr lang="en-US" sz="1400" dirty="0" err="1" smtClean="0"/>
              <a:t>bvnot</a:t>
            </a:r>
            <a:r>
              <a:rPr lang="en-US" sz="1400" dirty="0" smtClean="0"/>
              <a:t> ((_ extract 0 0) (select RECEIVE #x00000003)))</a:t>
            </a:r>
          </a:p>
          <a:p>
            <a:r>
              <a:rPr lang="en-US" sz="1400" dirty="0" smtClean="0"/>
              <a:t>        ((_ extract 7 7) (select RECEIVE #x00000002))</a:t>
            </a:r>
          </a:p>
          <a:p>
            <a:r>
              <a:rPr lang="en-US" sz="1400" dirty="0" smtClean="0"/>
              <a:t>        (</a:t>
            </a:r>
            <a:r>
              <a:rPr lang="en-US" sz="1400" dirty="0" err="1" smtClean="0"/>
              <a:t>bvnot</a:t>
            </a:r>
            <a:r>
              <a:rPr lang="en-US" sz="1400" dirty="0" smtClean="0"/>
              <a:t> ((_ extract 6 6) (select RECEIVE #x00000002)))</a:t>
            </a:r>
          </a:p>
          <a:p>
            <a:r>
              <a:rPr lang="en-US" sz="1400" dirty="0" smtClean="0"/>
              <a:t>        ((_ extract 5 2) (select RECEIVE #x00000002))</a:t>
            </a:r>
          </a:p>
          <a:p>
            <a:r>
              <a:rPr lang="en-US" sz="1400" dirty="0" smtClean="0"/>
              <a:t>        (</a:t>
            </a:r>
            <a:r>
              <a:rPr lang="en-US" sz="1400" dirty="0" err="1" smtClean="0"/>
              <a:t>bvnot</a:t>
            </a:r>
            <a:r>
              <a:rPr lang="en-US" sz="1400" dirty="0" smtClean="0"/>
              <a:t> ((_ extract 1 1) (select RECEIVE #x00000002)))</a:t>
            </a:r>
          </a:p>
          <a:p>
            <a:r>
              <a:rPr lang="en-US" sz="1400" dirty="0" smtClean="0"/>
              <a:t>        ((_ extract 0 0) (select RECEIVE #x00000002))</a:t>
            </a:r>
          </a:p>
          <a:p>
            <a:r>
              <a:rPr lang="en-US" sz="1400" dirty="0" smtClean="0"/>
              <a:t>        ((_ extract 7 7) (select RECEIVE #x00000001))</a:t>
            </a:r>
          </a:p>
          <a:p>
            <a:r>
              <a:rPr lang="en-US" sz="1400" dirty="0" smtClean="0"/>
              <a:t>        (</a:t>
            </a:r>
            <a:r>
              <a:rPr lang="en-US" sz="1400" dirty="0" err="1" smtClean="0"/>
              <a:t>bvnot</a:t>
            </a:r>
            <a:r>
              <a:rPr lang="en-US" sz="1400" dirty="0" smtClean="0"/>
              <a:t> ((_ extract 6 6) (select RECEIVE #x00000001)))</a:t>
            </a:r>
          </a:p>
          <a:p>
            <a:r>
              <a:rPr lang="en-US" sz="1400" dirty="0" smtClean="0"/>
              <a:t>        ((_ extract 5 2) (select RECEIVE #x00000001))</a:t>
            </a:r>
          </a:p>
          <a:p>
            <a:r>
              <a:rPr lang="en-US" sz="1400" dirty="0" smtClean="0"/>
              <a:t>        (</a:t>
            </a:r>
            <a:r>
              <a:rPr lang="en-US" sz="1400" dirty="0" err="1" smtClean="0"/>
              <a:t>bvnot</a:t>
            </a:r>
            <a:r>
              <a:rPr lang="en-US" sz="1400" dirty="0" smtClean="0"/>
              <a:t> ((_ extract 1 0) (select RECEIVE #x00000001)))</a:t>
            </a:r>
          </a:p>
          <a:p>
            <a:r>
              <a:rPr lang="en-US" sz="1400" dirty="0"/>
              <a:t>(assert (= V (</a:t>
            </a:r>
            <a:r>
              <a:rPr lang="en-US" sz="1400" dirty="0" err="1"/>
              <a:t>concat</a:t>
            </a:r>
            <a:r>
              <a:rPr lang="en-US" sz="1400" dirty="0"/>
              <a:t> ((_ extract 7 7) (select RECEIVE #x00000003))</a:t>
            </a:r>
          </a:p>
          <a:p>
            <a:r>
              <a:rPr lang="en-US" sz="1400" dirty="0"/>
              <a:t>        (</a:t>
            </a:r>
            <a:r>
              <a:rPr lang="en-US" sz="1400" dirty="0" err="1"/>
              <a:t>bvnot</a:t>
            </a:r>
            <a:r>
              <a:rPr lang="en-US" sz="1400" dirty="0"/>
              <a:t> ((_ extract 6 6) (select RECEIVE #x00000003)))</a:t>
            </a:r>
          </a:p>
          <a:p>
            <a:r>
              <a:rPr lang="en-US" sz="1400" dirty="0"/>
              <a:t>        ((_ extract 5 1) (select RECEIVE #x00000003))</a:t>
            </a:r>
          </a:p>
          <a:p>
            <a:r>
              <a:rPr lang="en-US" sz="1400" dirty="0"/>
              <a:t>        (</a:t>
            </a:r>
            <a:r>
              <a:rPr lang="en-US" sz="1400" dirty="0" err="1"/>
              <a:t>bvnot</a:t>
            </a:r>
            <a:r>
              <a:rPr lang="en-US" sz="1400" dirty="0"/>
              <a:t> ((_ extract 0 0) (select RECEIVE #x00000003)))</a:t>
            </a:r>
          </a:p>
          <a:p>
            <a:r>
              <a:rPr lang="en-US" sz="1400" dirty="0"/>
              <a:t>        ((_ extract 7 7) (select RECEIVE #x00000002))</a:t>
            </a:r>
          </a:p>
          <a:p>
            <a:r>
              <a:rPr lang="en-US" sz="1400" dirty="0"/>
              <a:t>        (</a:t>
            </a:r>
            <a:r>
              <a:rPr lang="en-US" sz="1400" dirty="0" err="1"/>
              <a:t>bvnot</a:t>
            </a:r>
            <a:r>
              <a:rPr lang="en-US" sz="1400" dirty="0"/>
              <a:t> ((_ extract 6 6) (select RECEIVE #x00000002)))</a:t>
            </a:r>
          </a:p>
          <a:p>
            <a:r>
              <a:rPr lang="en-US" sz="1400" dirty="0"/>
              <a:t>        ((_ extract 5 2) (select RECEIVE #x00000002))</a:t>
            </a:r>
          </a:p>
          <a:p>
            <a:r>
              <a:rPr lang="en-US" sz="1400" dirty="0"/>
              <a:t>        (</a:t>
            </a:r>
            <a:r>
              <a:rPr lang="en-US" sz="1400" dirty="0" err="1"/>
              <a:t>bvnot</a:t>
            </a:r>
            <a:r>
              <a:rPr lang="en-US" sz="1400" dirty="0"/>
              <a:t> ((_ extract 1 1) (select RECEIVE #x00000002)))</a:t>
            </a:r>
          </a:p>
          <a:p>
            <a:r>
              <a:rPr lang="en-US" sz="1400" dirty="0"/>
              <a:t>        ((_ extract 0 0) (select RECEIVE #x00000002))</a:t>
            </a:r>
          </a:p>
          <a:p>
            <a:r>
              <a:rPr lang="en-US" sz="1400" dirty="0"/>
              <a:t>        ((_ extract 7 7) (select RECEIVE #x00000001))</a:t>
            </a:r>
          </a:p>
          <a:p>
            <a:r>
              <a:rPr lang="en-US" sz="1400" dirty="0"/>
              <a:t>        (</a:t>
            </a:r>
            <a:r>
              <a:rPr lang="en-US" sz="1400" dirty="0" err="1"/>
              <a:t>bvnot</a:t>
            </a:r>
            <a:r>
              <a:rPr lang="en-US" sz="1400" dirty="0"/>
              <a:t> ((_ extract 6 6) (select RECEIVE #x00000001)))</a:t>
            </a:r>
          </a:p>
          <a:p>
            <a:r>
              <a:rPr lang="en-US" sz="1400" dirty="0"/>
              <a:t>        ((_ extract 5 2) (select RECEIVE #x00000001))</a:t>
            </a:r>
          </a:p>
          <a:p>
            <a:r>
              <a:rPr lang="en-US" sz="1400" dirty="0"/>
              <a:t>        (</a:t>
            </a:r>
            <a:r>
              <a:rPr lang="en-US" sz="1400" dirty="0" err="1"/>
              <a:t>bvnot</a:t>
            </a:r>
            <a:r>
              <a:rPr lang="en-US" sz="1400" dirty="0"/>
              <a:t> ((_ extract 1 0) (select RECEIVE #x00000001)))</a:t>
            </a:r>
          </a:p>
          <a:p>
            <a:endParaRPr lang="en-US" sz="1400" dirty="0"/>
          </a:p>
          <a:p>
            <a:endParaRPr lang="en-US" sz="1400" dirty="0"/>
          </a:p>
        </p:txBody>
      </p:sp>
      <p:sp>
        <p:nvSpPr>
          <p:cNvPr id="11" name="Rectangle 10"/>
          <p:cNvSpPr/>
          <p:nvPr/>
        </p:nvSpPr>
        <p:spPr>
          <a:xfrm>
            <a:off x="2814100" y="-75444"/>
            <a:ext cx="8831321" cy="6124752"/>
          </a:xfrm>
          <a:prstGeom prst="rect">
            <a:avLst/>
          </a:prstGeom>
        </p:spPr>
        <p:txBody>
          <a:bodyPr wrap="square">
            <a:spAutoFit/>
          </a:bodyPr>
          <a:lstStyle/>
          <a:p>
            <a:r>
              <a:rPr lang="en-US" sz="1400" dirty="0" smtClean="0"/>
              <a:t>(assert (= V (</a:t>
            </a:r>
            <a:r>
              <a:rPr lang="en-US" sz="1400" dirty="0" err="1" smtClean="0"/>
              <a:t>concat</a:t>
            </a:r>
            <a:r>
              <a:rPr lang="en-US" sz="1400" dirty="0" smtClean="0"/>
              <a:t> ((_ extract 7 7) (select RECEIVE #x00000003))</a:t>
            </a:r>
          </a:p>
          <a:p>
            <a:r>
              <a:rPr lang="en-US" sz="1400" dirty="0" smtClean="0"/>
              <a:t>        (</a:t>
            </a:r>
            <a:r>
              <a:rPr lang="en-US" sz="1400" dirty="0" err="1" smtClean="0"/>
              <a:t>bvnot</a:t>
            </a:r>
            <a:r>
              <a:rPr lang="en-US" sz="1400" dirty="0" smtClean="0"/>
              <a:t> ((_ extract 6 6) (select RECEIVE #x00000003)))</a:t>
            </a:r>
          </a:p>
          <a:p>
            <a:r>
              <a:rPr lang="en-US" sz="1400" dirty="0" smtClean="0"/>
              <a:t>        ((_ extract 5 1) (select RECEIVE #x00000003))</a:t>
            </a:r>
          </a:p>
          <a:p>
            <a:r>
              <a:rPr lang="en-US" sz="1400" dirty="0" smtClean="0"/>
              <a:t>        (</a:t>
            </a:r>
            <a:r>
              <a:rPr lang="en-US" sz="1400" dirty="0" err="1" smtClean="0"/>
              <a:t>bvnot</a:t>
            </a:r>
            <a:r>
              <a:rPr lang="en-US" sz="1400" dirty="0" smtClean="0"/>
              <a:t> ((_ extract 0 0) (select RECEIVE #x00000003)))</a:t>
            </a:r>
          </a:p>
          <a:p>
            <a:r>
              <a:rPr lang="en-US" sz="1400" dirty="0" smtClean="0"/>
              <a:t>        ((_ extract 7 7) (select RECEIVE #x00000002))</a:t>
            </a:r>
          </a:p>
          <a:p>
            <a:r>
              <a:rPr lang="en-US" sz="1400" dirty="0" smtClean="0"/>
              <a:t>        (</a:t>
            </a:r>
            <a:r>
              <a:rPr lang="en-US" sz="1400" dirty="0" err="1" smtClean="0"/>
              <a:t>bvnot</a:t>
            </a:r>
            <a:r>
              <a:rPr lang="en-US" sz="1400" dirty="0" smtClean="0"/>
              <a:t> ((_ extract 6 6) (select RECEIVE #x00000002)))</a:t>
            </a:r>
          </a:p>
          <a:p>
            <a:r>
              <a:rPr lang="en-US" sz="1400" dirty="0" smtClean="0"/>
              <a:t>        ((_ extract 5 2) (select RECEIVE #x00000002))</a:t>
            </a:r>
          </a:p>
          <a:p>
            <a:r>
              <a:rPr lang="en-US" sz="1400" dirty="0" smtClean="0"/>
              <a:t>        (</a:t>
            </a:r>
            <a:r>
              <a:rPr lang="en-US" sz="1400" dirty="0" err="1" smtClean="0"/>
              <a:t>bvnot</a:t>
            </a:r>
            <a:r>
              <a:rPr lang="en-US" sz="1400" dirty="0" smtClean="0"/>
              <a:t> ((_ extract 1 1) (select RECEIVE #x00000002)))</a:t>
            </a:r>
          </a:p>
          <a:p>
            <a:r>
              <a:rPr lang="en-US" sz="1400" dirty="0" smtClean="0"/>
              <a:t>        ((_ extract 0 0) (select RECEIVE #x00000002))</a:t>
            </a:r>
          </a:p>
          <a:p>
            <a:r>
              <a:rPr lang="en-US" sz="1400" dirty="0" smtClean="0"/>
              <a:t>        ((_ extract 7 7) (select RECEIVE #x00000001))</a:t>
            </a:r>
          </a:p>
          <a:p>
            <a:r>
              <a:rPr lang="en-US" sz="1400" dirty="0" smtClean="0"/>
              <a:t>        (</a:t>
            </a:r>
            <a:r>
              <a:rPr lang="en-US" sz="1400" dirty="0" err="1" smtClean="0"/>
              <a:t>bvnot</a:t>
            </a:r>
            <a:r>
              <a:rPr lang="en-US" sz="1400" dirty="0" smtClean="0"/>
              <a:t> ((_ extract 6 6) (select RECEIVE #x00000001)))</a:t>
            </a:r>
          </a:p>
          <a:p>
            <a:r>
              <a:rPr lang="en-US" sz="1400" dirty="0" smtClean="0"/>
              <a:t>        ((_ extract 5 2) (select RECEIVE #x00000001))</a:t>
            </a:r>
          </a:p>
          <a:p>
            <a:r>
              <a:rPr lang="en-US" sz="1400" dirty="0" smtClean="0"/>
              <a:t>        (</a:t>
            </a:r>
            <a:r>
              <a:rPr lang="en-US" sz="1400" dirty="0" err="1" smtClean="0"/>
              <a:t>bvnot</a:t>
            </a:r>
            <a:r>
              <a:rPr lang="en-US" sz="1400" dirty="0" smtClean="0"/>
              <a:t> ((_ extract 1 0) (select RECEIVE #x00000001)))</a:t>
            </a:r>
          </a:p>
          <a:p>
            <a:r>
              <a:rPr lang="en-US" sz="1400" dirty="0"/>
              <a:t>(assert (= V (</a:t>
            </a:r>
            <a:r>
              <a:rPr lang="en-US" sz="1400" dirty="0" err="1"/>
              <a:t>concat</a:t>
            </a:r>
            <a:r>
              <a:rPr lang="en-US" sz="1400" dirty="0"/>
              <a:t> ((_ extract 7 7) (select RECEIVE #x00000003))</a:t>
            </a:r>
          </a:p>
          <a:p>
            <a:r>
              <a:rPr lang="en-US" sz="1400" dirty="0"/>
              <a:t>        (</a:t>
            </a:r>
            <a:r>
              <a:rPr lang="en-US" sz="1400" dirty="0" err="1"/>
              <a:t>bvnot</a:t>
            </a:r>
            <a:r>
              <a:rPr lang="en-US" sz="1400" dirty="0"/>
              <a:t> ((_ extract 6 6) (select RECEIVE #x00000003)))</a:t>
            </a:r>
          </a:p>
          <a:p>
            <a:r>
              <a:rPr lang="en-US" sz="1400" dirty="0"/>
              <a:t>        ((_ extract 5 1) (select RECEIVE #x00000003))</a:t>
            </a:r>
          </a:p>
          <a:p>
            <a:r>
              <a:rPr lang="en-US" sz="1400" dirty="0"/>
              <a:t>        (</a:t>
            </a:r>
            <a:r>
              <a:rPr lang="en-US" sz="1400" dirty="0" err="1"/>
              <a:t>bvnot</a:t>
            </a:r>
            <a:r>
              <a:rPr lang="en-US" sz="1400" dirty="0"/>
              <a:t> ((_ extract 0 0) (select RECEIVE #x00000003)))</a:t>
            </a:r>
          </a:p>
          <a:p>
            <a:r>
              <a:rPr lang="en-US" sz="1400" dirty="0"/>
              <a:t>        ((_ extract 7 7) (select RECEIVE #x00000002))</a:t>
            </a:r>
          </a:p>
          <a:p>
            <a:r>
              <a:rPr lang="en-US" sz="1400" dirty="0"/>
              <a:t>        (</a:t>
            </a:r>
            <a:r>
              <a:rPr lang="en-US" sz="1400" dirty="0" err="1"/>
              <a:t>bvnot</a:t>
            </a:r>
            <a:r>
              <a:rPr lang="en-US" sz="1400" dirty="0"/>
              <a:t> ((_ extract 6 6) (select RECEIVE #x00000002)))</a:t>
            </a:r>
          </a:p>
          <a:p>
            <a:r>
              <a:rPr lang="en-US" sz="1400" dirty="0"/>
              <a:t>        ((_ extract 5 2) (select RECEIVE #x00000002))</a:t>
            </a:r>
          </a:p>
          <a:p>
            <a:r>
              <a:rPr lang="en-US" sz="1400" dirty="0"/>
              <a:t>        (</a:t>
            </a:r>
            <a:r>
              <a:rPr lang="en-US" sz="1400" dirty="0" err="1"/>
              <a:t>bvnot</a:t>
            </a:r>
            <a:r>
              <a:rPr lang="en-US" sz="1400" dirty="0"/>
              <a:t> ((_ extract 1 1) (select RECEIVE #x00000002)))</a:t>
            </a:r>
          </a:p>
          <a:p>
            <a:r>
              <a:rPr lang="en-US" sz="1400" dirty="0"/>
              <a:t>        ((_ extract 0 0) (select RECEIVE #x00000002))</a:t>
            </a:r>
          </a:p>
          <a:p>
            <a:r>
              <a:rPr lang="en-US" sz="1400" dirty="0"/>
              <a:t>        ((_ extract 7 7) (select RECEIVE #x00000001))</a:t>
            </a:r>
          </a:p>
          <a:p>
            <a:r>
              <a:rPr lang="en-US" sz="1400" dirty="0"/>
              <a:t>        (</a:t>
            </a:r>
            <a:r>
              <a:rPr lang="en-US" sz="1400" dirty="0" err="1"/>
              <a:t>bvnot</a:t>
            </a:r>
            <a:r>
              <a:rPr lang="en-US" sz="1400" dirty="0"/>
              <a:t> ((_ extract 6 6) (select RECEIVE #x00000001)))</a:t>
            </a:r>
          </a:p>
          <a:p>
            <a:r>
              <a:rPr lang="en-US" sz="1400" dirty="0"/>
              <a:t>        ((_ extract 5 2) (select RECEIVE #x00000001))</a:t>
            </a:r>
          </a:p>
          <a:p>
            <a:r>
              <a:rPr lang="en-US" sz="1400" dirty="0"/>
              <a:t>        (</a:t>
            </a:r>
            <a:r>
              <a:rPr lang="en-US" sz="1400" dirty="0" err="1"/>
              <a:t>bvnot</a:t>
            </a:r>
            <a:r>
              <a:rPr lang="en-US" sz="1400" dirty="0"/>
              <a:t> ((_ extract 1 0) (select RECEIVE #x00000001)))</a:t>
            </a:r>
          </a:p>
          <a:p>
            <a:endParaRPr lang="en-US" sz="1400" dirty="0"/>
          </a:p>
          <a:p>
            <a:endParaRPr lang="en-US" sz="1400" dirty="0"/>
          </a:p>
        </p:txBody>
      </p:sp>
    </p:spTree>
    <p:extLst>
      <p:ext uri="{BB962C8B-B14F-4D97-AF65-F5344CB8AC3E}">
        <p14:creationId xmlns:p14="http://schemas.microsoft.com/office/powerpoint/2010/main" val="2662315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FFFF"/>
                </a:solidFill>
              </a:rPr>
              <a:t>Patching</a:t>
            </a:r>
            <a:endParaRPr lang="en-US" dirty="0">
              <a:solidFill>
                <a:srgbClr val="FFFFFF"/>
              </a:solidFill>
            </a:endParaRP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1882541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Patching</a:t>
            </a:r>
            <a:endParaRPr lang="en-US" dirty="0"/>
          </a:p>
        </p:txBody>
      </p:sp>
      <p:sp>
        <p:nvSpPr>
          <p:cNvPr id="3" name="Content Placeholder 2"/>
          <p:cNvSpPr>
            <a:spLocks noGrp="1"/>
          </p:cNvSpPr>
          <p:nvPr>
            <p:ph idx="1"/>
          </p:nvPr>
        </p:nvSpPr>
        <p:spPr/>
        <p:txBody>
          <a:bodyPr>
            <a:normAutofit/>
          </a:bodyPr>
          <a:lstStyle/>
          <a:p>
            <a:r>
              <a:rPr lang="en-US" dirty="0" smtClean="0"/>
              <a:t>We convert CBs to LLVM IR with </a:t>
            </a:r>
            <a:r>
              <a:rPr lang="en-US" dirty="0" err="1" smtClean="0"/>
              <a:t>McSema</a:t>
            </a:r>
            <a:endParaRPr lang="en-US" dirty="0" smtClean="0"/>
          </a:p>
          <a:p>
            <a:r>
              <a:rPr lang="en-US" dirty="0" smtClean="0"/>
              <a:t>We </a:t>
            </a:r>
            <a:r>
              <a:rPr lang="en-US" dirty="0" smtClean="0"/>
              <a:t>identify all taint input sources</a:t>
            </a:r>
          </a:p>
          <a:p>
            <a:r>
              <a:rPr lang="en-US" dirty="0" smtClean="0"/>
              <a:t>Locate all tainted loads and stores</a:t>
            </a:r>
          </a:p>
          <a:p>
            <a:pPr lvl="1"/>
            <a:r>
              <a:rPr lang="en-US" dirty="0" smtClean="0"/>
              <a:t>In loops only (as an optimization)</a:t>
            </a:r>
          </a:p>
          <a:p>
            <a:r>
              <a:rPr lang="en-US" dirty="0" smtClean="0"/>
              <a:t>Added checks to verify they’re safe</a:t>
            </a:r>
            <a:endParaRPr lang="en-US" dirty="0" smtClean="0"/>
          </a:p>
        </p:txBody>
      </p:sp>
    </p:spTree>
    <p:extLst>
      <p:ext uri="{BB962C8B-B14F-4D97-AF65-F5344CB8AC3E}">
        <p14:creationId xmlns:p14="http://schemas.microsoft.com/office/powerpoint/2010/main" val="334340455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inodna.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554163" y="1269929"/>
            <a:ext cx="6034087" cy="3394075"/>
          </a:xfrm>
        </p:spPr>
      </p:pic>
      <p:sp>
        <p:nvSpPr>
          <p:cNvPr id="5" name="Title 1"/>
          <p:cNvSpPr>
            <a:spLocks noGrp="1"/>
          </p:cNvSpPr>
          <p:nvPr>
            <p:ph type="title"/>
          </p:nvPr>
        </p:nvSpPr>
        <p:spPr>
          <a:xfrm>
            <a:off x="457200" y="205979"/>
            <a:ext cx="8229600" cy="857250"/>
          </a:xfrm>
        </p:spPr>
        <p:txBody>
          <a:bodyPr>
            <a:normAutofit fontScale="90000"/>
          </a:bodyPr>
          <a:lstStyle/>
          <a:p>
            <a:r>
              <a:rPr lang="en-US" dirty="0" smtClean="0"/>
              <a:t>How Replacement Binaries are </a:t>
            </a:r>
            <a:r>
              <a:rPr lang="en-US" dirty="0"/>
              <a:t>m</a:t>
            </a:r>
            <a:r>
              <a:rPr lang="en-US" dirty="0" smtClean="0"/>
              <a:t>ade</a:t>
            </a:r>
            <a:endParaRPr lang="en-US" dirty="0"/>
          </a:p>
        </p:txBody>
      </p:sp>
    </p:spTree>
    <p:extLst>
      <p:ext uri="{BB962C8B-B14F-4D97-AF65-F5344CB8AC3E}">
        <p14:creationId xmlns:p14="http://schemas.microsoft.com/office/powerpoint/2010/main" val="237932550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c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92" y="160489"/>
            <a:ext cx="2215861" cy="1249024"/>
          </a:xfrm>
          <a:prstGeom prst="rect">
            <a:avLst/>
          </a:prstGeom>
          <a:ln>
            <a:noFill/>
          </a:ln>
          <a:effectLst>
            <a:outerShdw blurRad="292100" dist="139700" dir="2700000" algn="tl" rotWithShape="0">
              <a:srgbClr val="333333">
                <a:alpha val="65000"/>
              </a:srgbClr>
            </a:outerShdw>
          </a:effectLst>
        </p:spPr>
      </p:pic>
      <p:pic>
        <p:nvPicPr>
          <p:cNvPr id="6" name="Picture 5" descr="2-mcsem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92" y="1670294"/>
            <a:ext cx="2173986" cy="1232154"/>
          </a:xfrm>
          <a:prstGeom prst="rect">
            <a:avLst/>
          </a:prstGeom>
          <a:ln>
            <a:noFill/>
          </a:ln>
          <a:effectLst>
            <a:outerShdw blurRad="292100" dist="139700" dir="2700000" algn="tl" rotWithShape="0">
              <a:srgbClr val="333333">
                <a:alpha val="65000"/>
              </a:srgbClr>
            </a:outerShdw>
          </a:effectLst>
        </p:spPr>
      </p:pic>
      <p:pic>
        <p:nvPicPr>
          <p:cNvPr id="7" name="Picture 6" descr="3-llvmi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618" y="3255962"/>
            <a:ext cx="2194560" cy="1232154"/>
          </a:xfrm>
          <a:prstGeom prst="rect">
            <a:avLst/>
          </a:prstGeom>
          <a:ln>
            <a:noFill/>
          </a:ln>
          <a:effectLst>
            <a:outerShdw blurRad="292100" dist="139700" dir="2700000" algn="tl" rotWithShape="0">
              <a:srgbClr val="333333">
                <a:alpha val="65000"/>
              </a:srgbClr>
            </a:outerShdw>
          </a:effectLst>
        </p:spPr>
      </p:pic>
      <p:pic>
        <p:nvPicPr>
          <p:cNvPr id="8" name="Picture 7" descr="4-patch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9995" y="160489"/>
            <a:ext cx="2171700" cy="1243584"/>
          </a:xfrm>
          <a:prstGeom prst="rect">
            <a:avLst/>
          </a:prstGeom>
          <a:ln>
            <a:noFill/>
          </a:ln>
          <a:effectLst>
            <a:outerShdw blurRad="292100" dist="139700" dir="2700000" algn="tl" rotWithShape="0">
              <a:srgbClr val="333333">
                <a:alpha val="65000"/>
              </a:srgbClr>
            </a:outerShdw>
          </a:effectLst>
        </p:spPr>
      </p:pic>
      <p:pic>
        <p:nvPicPr>
          <p:cNvPr id="9" name="Picture 8" descr="5-r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5705" y="1713972"/>
            <a:ext cx="2205990" cy="1248156"/>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2958738" y="500213"/>
            <a:ext cx="1105178" cy="646331"/>
          </a:xfrm>
          <a:prstGeom prst="rect">
            <a:avLst/>
          </a:prstGeom>
          <a:noFill/>
        </p:spPr>
        <p:txBody>
          <a:bodyPr wrap="none" rtlCol="0">
            <a:spAutoFit/>
          </a:bodyPr>
          <a:lstStyle/>
          <a:p>
            <a:pPr algn="ctr"/>
            <a:r>
              <a:rPr lang="en-US" dirty="0" smtClean="0"/>
              <a:t>Challenge</a:t>
            </a:r>
          </a:p>
          <a:p>
            <a:pPr algn="ctr"/>
            <a:r>
              <a:rPr lang="en-US" dirty="0" smtClean="0"/>
              <a:t>Binary</a:t>
            </a:r>
            <a:endParaRPr lang="en-US" dirty="0"/>
          </a:p>
        </p:txBody>
      </p:sp>
      <p:sp>
        <p:nvSpPr>
          <p:cNvPr id="11" name="TextBox 10"/>
          <p:cNvSpPr txBox="1"/>
          <p:nvPr/>
        </p:nvSpPr>
        <p:spPr>
          <a:xfrm>
            <a:off x="3013572" y="2086303"/>
            <a:ext cx="995510" cy="369332"/>
          </a:xfrm>
          <a:prstGeom prst="rect">
            <a:avLst/>
          </a:prstGeom>
          <a:noFill/>
        </p:spPr>
        <p:txBody>
          <a:bodyPr wrap="none" rtlCol="0">
            <a:spAutoFit/>
          </a:bodyPr>
          <a:lstStyle/>
          <a:p>
            <a:r>
              <a:rPr lang="en-US" dirty="0" err="1" smtClean="0"/>
              <a:t>McSema</a:t>
            </a:r>
            <a:endParaRPr lang="en-US" dirty="0"/>
          </a:p>
        </p:txBody>
      </p:sp>
      <p:sp>
        <p:nvSpPr>
          <p:cNvPr id="12" name="TextBox 11"/>
          <p:cNvSpPr txBox="1"/>
          <p:nvPr/>
        </p:nvSpPr>
        <p:spPr>
          <a:xfrm>
            <a:off x="3039947" y="3724972"/>
            <a:ext cx="942761" cy="369332"/>
          </a:xfrm>
          <a:prstGeom prst="rect">
            <a:avLst/>
          </a:prstGeom>
          <a:noFill/>
        </p:spPr>
        <p:txBody>
          <a:bodyPr wrap="none" rtlCol="0">
            <a:spAutoFit/>
          </a:bodyPr>
          <a:lstStyle/>
          <a:p>
            <a:r>
              <a:rPr lang="en-US" dirty="0" smtClean="0"/>
              <a:t>LLVM IR</a:t>
            </a:r>
            <a:endParaRPr lang="en-US" dirty="0"/>
          </a:p>
        </p:txBody>
      </p:sp>
      <p:sp>
        <p:nvSpPr>
          <p:cNvPr id="13" name="TextBox 12"/>
          <p:cNvSpPr txBox="1"/>
          <p:nvPr/>
        </p:nvSpPr>
        <p:spPr>
          <a:xfrm>
            <a:off x="7824029" y="500213"/>
            <a:ext cx="710689" cy="369332"/>
          </a:xfrm>
          <a:prstGeom prst="rect">
            <a:avLst/>
          </a:prstGeom>
          <a:noFill/>
        </p:spPr>
        <p:txBody>
          <a:bodyPr wrap="none" rtlCol="0">
            <a:spAutoFit/>
          </a:bodyPr>
          <a:lstStyle/>
          <a:p>
            <a:r>
              <a:rPr lang="en-US" dirty="0" smtClean="0"/>
              <a:t>Patch</a:t>
            </a:r>
            <a:endParaRPr lang="en-US" dirty="0"/>
          </a:p>
        </p:txBody>
      </p:sp>
      <p:sp>
        <p:nvSpPr>
          <p:cNvPr id="14" name="TextBox 13"/>
          <p:cNvSpPr txBox="1"/>
          <p:nvPr/>
        </p:nvSpPr>
        <p:spPr>
          <a:xfrm>
            <a:off x="7469383" y="2086303"/>
            <a:ext cx="1419980" cy="646331"/>
          </a:xfrm>
          <a:prstGeom prst="rect">
            <a:avLst/>
          </a:prstGeom>
          <a:noFill/>
        </p:spPr>
        <p:txBody>
          <a:bodyPr wrap="none" rtlCol="0">
            <a:spAutoFit/>
          </a:bodyPr>
          <a:lstStyle/>
          <a:p>
            <a:pPr algn="ctr"/>
            <a:r>
              <a:rPr lang="en-US" dirty="0" smtClean="0"/>
              <a:t>Replacement</a:t>
            </a:r>
          </a:p>
          <a:p>
            <a:pPr algn="ctr"/>
            <a:r>
              <a:rPr lang="en-US" dirty="0" smtClean="0"/>
              <a:t>Binary</a:t>
            </a:r>
            <a:endParaRPr lang="en-US" dirty="0"/>
          </a:p>
        </p:txBody>
      </p:sp>
    </p:spTree>
    <p:extLst>
      <p:ext uri="{BB962C8B-B14F-4D97-AF65-F5344CB8AC3E}">
        <p14:creationId xmlns:p14="http://schemas.microsoft.com/office/powerpoint/2010/main" val="80763061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solidFill>
                  <a:srgbClr val="FFFFFF"/>
                </a:solidFill>
              </a:rPr>
              <a:t>Demo</a:t>
            </a:r>
            <a:endParaRPr lang="en-US" dirty="0">
              <a:solidFill>
                <a:srgbClr val="FFFFFF"/>
              </a:solidFill>
            </a:endParaRP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4378032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3617" y="3389392"/>
            <a:ext cx="9505319" cy="623337"/>
          </a:xfrm>
          <a:prstGeom prst="rect">
            <a:avLst/>
          </a:prstGeom>
          <a:solidFill>
            <a:schemeClr val="tx1">
              <a:alpha val="46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FFFFFF"/>
                </a:solidFill>
              </a:rPr>
              <a:t>Questions?</a:t>
            </a:r>
            <a:endParaRPr lang="en-US" dirty="0">
              <a:solidFill>
                <a:srgbClr val="FFFFFF"/>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305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041.png"/>
          <p:cNvPicPr>
            <a:picLocks noGrp="1" noChangeAspect="1"/>
          </p:cNvPicPr>
          <p:nvPr>
            <p:ph idx="1"/>
          </p:nvPr>
        </p:nvPicPr>
        <p:blipFill>
          <a:blip r:embed="rId2">
            <a:extLst>
              <a:ext uri="{28A0092B-C50C-407E-A947-70E740481C1C}">
                <a14:useLocalDpi xmlns:a14="http://schemas.microsoft.com/office/drawing/2010/main" val="0"/>
              </a:ext>
            </a:extLst>
          </a:blip>
          <a:srcRect t="664" b="664"/>
          <a:stretch>
            <a:fillRect/>
          </a:stretch>
        </p:blipFill>
        <p:spPr>
          <a:xfrm>
            <a:off x="0" y="0"/>
            <a:ext cx="9144000" cy="5072063"/>
          </a:xfrm>
        </p:spPr>
      </p:pic>
    </p:spTree>
    <p:extLst>
      <p:ext uri="{BB962C8B-B14F-4D97-AF65-F5344CB8AC3E}">
        <p14:creationId xmlns:p14="http://schemas.microsoft.com/office/powerpoint/2010/main" val="368057351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Blue Team</a:t>
            </a:r>
            <a:endParaRPr lang="en-US" dirty="0"/>
          </a:p>
        </p:txBody>
      </p:sp>
      <p:sp>
        <p:nvSpPr>
          <p:cNvPr id="3" name="Content Placeholder 2"/>
          <p:cNvSpPr>
            <a:spLocks noGrp="1"/>
          </p:cNvSpPr>
          <p:nvPr>
            <p:ph idx="1"/>
          </p:nvPr>
        </p:nvSpPr>
        <p:spPr/>
        <p:txBody>
          <a:bodyPr/>
          <a:lstStyle/>
          <a:p>
            <a:r>
              <a:rPr lang="en-US" dirty="0" smtClean="0"/>
              <a:t>Focused on IT Security</a:t>
            </a:r>
          </a:p>
          <a:p>
            <a:pPr lvl="1"/>
            <a:r>
              <a:rPr lang="en-US" dirty="0" smtClean="0"/>
              <a:t>Collegiate Cyber Defense Competition (CCDC)</a:t>
            </a:r>
          </a:p>
          <a:p>
            <a:pPr lvl="1"/>
            <a:r>
              <a:rPr lang="en-US" dirty="0" err="1" smtClean="0"/>
              <a:t>CyberPatriot</a:t>
            </a:r>
            <a:endParaRPr lang="en-US" dirty="0" smtClean="0"/>
          </a:p>
          <a:p>
            <a:r>
              <a:rPr lang="en-US" dirty="0" smtClean="0"/>
              <a:t>Largely IT security competitions</a:t>
            </a:r>
          </a:p>
          <a:p>
            <a:pPr lvl="1"/>
            <a:r>
              <a:rPr lang="en-US" dirty="0" smtClean="0"/>
              <a:t>Sometimes described as “Patch and Pray”</a:t>
            </a:r>
          </a:p>
          <a:p>
            <a:r>
              <a:rPr lang="en-US" dirty="0" smtClean="0"/>
              <a:t>Embraces the term “Cyber”</a:t>
            </a:r>
            <a:endParaRPr lang="en-US" dirty="0"/>
          </a:p>
        </p:txBody>
      </p:sp>
      <p:pic>
        <p:nvPicPr>
          <p:cNvPr id="4" name="Picture 3" descr="bluete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811" y="0"/>
            <a:ext cx="2114786" cy="2031620"/>
          </a:xfrm>
          <a:prstGeom prst="rect">
            <a:avLst/>
          </a:prstGeom>
        </p:spPr>
      </p:pic>
    </p:spTree>
    <p:extLst>
      <p:ext uri="{BB962C8B-B14F-4D97-AF65-F5344CB8AC3E}">
        <p14:creationId xmlns:p14="http://schemas.microsoft.com/office/powerpoint/2010/main" val="184045184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descr="image0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725351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descr="image0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21272662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descr="image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4805762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Team</a:t>
            </a:r>
            <a:endParaRPr lang="en-US" dirty="0"/>
          </a:p>
        </p:txBody>
      </p:sp>
      <p:sp>
        <p:nvSpPr>
          <p:cNvPr id="3" name="Content Placeholder 2"/>
          <p:cNvSpPr>
            <a:spLocks noGrp="1"/>
          </p:cNvSpPr>
          <p:nvPr>
            <p:ph idx="1"/>
          </p:nvPr>
        </p:nvSpPr>
        <p:spPr/>
        <p:txBody>
          <a:bodyPr>
            <a:normAutofit lnSpcReduction="10000"/>
          </a:bodyPr>
          <a:lstStyle/>
          <a:p>
            <a:r>
              <a:rPr lang="en-US" dirty="0" smtClean="0"/>
              <a:t>Scoreboard-driven competitions</a:t>
            </a:r>
          </a:p>
          <a:p>
            <a:pPr lvl="1"/>
            <a:r>
              <a:rPr lang="en-US" dirty="0" smtClean="0"/>
              <a:t>Ghost in the </a:t>
            </a:r>
            <a:r>
              <a:rPr lang="en-US" dirty="0" err="1" smtClean="0"/>
              <a:t>Shellcode</a:t>
            </a:r>
            <a:endParaRPr lang="en-US" dirty="0" smtClean="0"/>
          </a:p>
          <a:p>
            <a:pPr lvl="1"/>
            <a:r>
              <a:rPr lang="en-US" dirty="0" err="1" smtClean="0"/>
              <a:t>PlaidCTF</a:t>
            </a:r>
            <a:endParaRPr lang="en-US" dirty="0" smtClean="0"/>
          </a:p>
          <a:p>
            <a:pPr lvl="1"/>
            <a:r>
              <a:rPr lang="en-US" dirty="0" smtClean="0"/>
              <a:t>CSAW CTF</a:t>
            </a:r>
          </a:p>
          <a:p>
            <a:r>
              <a:rPr lang="en-US" dirty="0" smtClean="0"/>
              <a:t>By far the most popular</a:t>
            </a:r>
          </a:p>
          <a:p>
            <a:pPr lvl="1"/>
            <a:r>
              <a:rPr lang="en-US" dirty="0" smtClean="0"/>
              <a:t>International scores are tracked @ </a:t>
            </a:r>
            <a:r>
              <a:rPr lang="en-US" dirty="0" smtClean="0">
                <a:hlinkClick r:id="rId3"/>
              </a:rPr>
              <a:t>www.ctftime.org</a:t>
            </a:r>
            <a:r>
              <a:rPr lang="en-US" dirty="0"/>
              <a:t> </a:t>
            </a:r>
          </a:p>
        </p:txBody>
      </p:sp>
      <p:pic>
        <p:nvPicPr>
          <p:cNvPr id="4" name="Picture 3" descr="redte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2889" y="114853"/>
            <a:ext cx="1994882" cy="1994882"/>
          </a:xfrm>
          <a:prstGeom prst="rect">
            <a:avLst/>
          </a:prstGeom>
        </p:spPr>
      </p:pic>
    </p:spTree>
    <p:extLst>
      <p:ext uri="{BB962C8B-B14F-4D97-AF65-F5344CB8AC3E}">
        <p14:creationId xmlns:p14="http://schemas.microsoft.com/office/powerpoint/2010/main" val="19458393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5-08-08 at 4.3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663357" cy="5199500"/>
          </a:xfrm>
          <a:prstGeom prst="rect">
            <a:avLst/>
          </a:prstGeom>
        </p:spPr>
      </p:pic>
    </p:spTree>
    <p:extLst>
      <p:ext uri="{BB962C8B-B14F-4D97-AF65-F5344CB8AC3E}">
        <p14:creationId xmlns:p14="http://schemas.microsoft.com/office/powerpoint/2010/main" val="23555828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Spectrum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Attack-Defense</a:t>
            </a:r>
          </a:p>
          <a:p>
            <a:pPr lvl="1"/>
            <a:r>
              <a:rPr lang="en-US" dirty="0" smtClean="0"/>
              <a:t>DEFCON CTF</a:t>
            </a:r>
          </a:p>
          <a:p>
            <a:pPr lvl="1"/>
            <a:r>
              <a:rPr lang="en-US" dirty="0" err="1" smtClean="0"/>
              <a:t>RuCTFe</a:t>
            </a:r>
            <a:endParaRPr lang="en-US" dirty="0" smtClean="0"/>
          </a:p>
          <a:p>
            <a:r>
              <a:rPr lang="en-US" dirty="0"/>
              <a:t>Most dynamic </a:t>
            </a:r>
            <a:r>
              <a:rPr lang="en-US" dirty="0" smtClean="0"/>
              <a:t>of the three formats</a:t>
            </a:r>
          </a:p>
          <a:p>
            <a:pPr lvl="1"/>
            <a:r>
              <a:rPr lang="en-US" dirty="0" smtClean="0"/>
              <a:t>Basically unrestricted cyber war in a single room</a:t>
            </a:r>
          </a:p>
          <a:p>
            <a:r>
              <a:rPr lang="en-US" dirty="0" smtClean="0"/>
              <a:t>Teams host and patch custom vulnerable services, while attacking the same services run by other teams.</a:t>
            </a:r>
            <a:endParaRPr lang="en-US" dirty="0"/>
          </a:p>
        </p:txBody>
      </p:sp>
      <p:pic>
        <p:nvPicPr>
          <p:cNvPr id="4" name="Picture 3" descr="fullspectr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842" y="126109"/>
            <a:ext cx="2786344" cy="2150721"/>
          </a:xfrm>
          <a:prstGeom prst="rect">
            <a:avLst/>
          </a:prstGeom>
        </p:spPr>
      </p:pic>
    </p:spTree>
    <p:extLst>
      <p:ext uri="{BB962C8B-B14F-4D97-AF65-F5344CB8AC3E}">
        <p14:creationId xmlns:p14="http://schemas.microsoft.com/office/powerpoint/2010/main" val="412146646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this matter?</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Many people believe CTF is the best crucible for tool &amp; strategy development</a:t>
            </a:r>
          </a:p>
          <a:p>
            <a:pPr lvl="1"/>
            <a:r>
              <a:rPr lang="en-US" dirty="0" smtClean="0"/>
              <a:t>Specifically Full Spectrum competitions</a:t>
            </a:r>
          </a:p>
          <a:p>
            <a:pPr marL="0" indent="0">
              <a:buNone/>
            </a:pPr>
            <a:endParaRPr lang="en-US" dirty="0"/>
          </a:p>
          <a:p>
            <a:r>
              <a:rPr lang="en-US" dirty="0" err="1" smtClean="0"/>
              <a:t>HatesIrony</a:t>
            </a:r>
            <a:r>
              <a:rPr lang="en-US" dirty="0" smtClean="0"/>
              <a:t> made custom tools for:</a:t>
            </a:r>
          </a:p>
          <a:p>
            <a:pPr lvl="1"/>
            <a:r>
              <a:rPr lang="en-US" dirty="0" smtClean="0"/>
              <a:t>Reverse Engineering</a:t>
            </a:r>
          </a:p>
          <a:p>
            <a:pPr lvl="1"/>
            <a:r>
              <a:rPr lang="en-US" dirty="0" smtClean="0"/>
              <a:t>Packet Analysis</a:t>
            </a:r>
          </a:p>
          <a:p>
            <a:pPr lvl="1"/>
            <a:r>
              <a:rPr lang="en-US" dirty="0" smtClean="0"/>
              <a:t>Automated Network Exploitation</a:t>
            </a:r>
          </a:p>
          <a:p>
            <a:pPr lvl="1"/>
            <a:r>
              <a:rPr lang="en-US" dirty="0" smtClean="0"/>
              <a:t>Key/Flag Submission</a:t>
            </a:r>
          </a:p>
          <a:p>
            <a:pPr lvl="1"/>
            <a:r>
              <a:rPr lang="en-US" dirty="0" smtClean="0"/>
              <a:t>Runtime Application Defenses</a:t>
            </a:r>
          </a:p>
          <a:p>
            <a:pPr lvl="1"/>
            <a:r>
              <a:rPr lang="en-US" dirty="0" smtClean="0"/>
              <a:t>Network De-</a:t>
            </a:r>
            <a:r>
              <a:rPr lang="en-US" dirty="0" err="1" smtClean="0"/>
              <a:t>anonymizationTools</a:t>
            </a:r>
            <a:endParaRPr lang="en-US" dirty="0" smtClean="0"/>
          </a:p>
          <a:p>
            <a:pPr lvl="1"/>
            <a:endParaRPr lang="en-US" dirty="0"/>
          </a:p>
          <a:p>
            <a:r>
              <a:rPr lang="en-US" dirty="0" smtClean="0"/>
              <a:t>...and we threw them out each year as the game evolved</a:t>
            </a:r>
            <a:endParaRPr lang="en-US" dirty="0"/>
          </a:p>
        </p:txBody>
      </p:sp>
      <p:pic>
        <p:nvPicPr>
          <p:cNvPr id="4" name="Picture 3" descr="hatesirony.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1049" y="2524390"/>
            <a:ext cx="2982951" cy="590467"/>
          </a:xfrm>
          <a:prstGeom prst="rect">
            <a:avLst/>
          </a:prstGeom>
        </p:spPr>
      </p:pic>
      <p:pic>
        <p:nvPicPr>
          <p:cNvPr id="5" name="Picture 4" descr="binj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032" y="3212599"/>
            <a:ext cx="1082429" cy="1082429"/>
          </a:xfrm>
          <a:prstGeom prst="rect">
            <a:avLst/>
          </a:prstGeom>
        </p:spPr>
      </p:pic>
      <p:sp>
        <p:nvSpPr>
          <p:cNvPr id="6" name="TextBox 5"/>
          <p:cNvSpPr txBox="1"/>
          <p:nvPr/>
        </p:nvSpPr>
        <p:spPr>
          <a:xfrm>
            <a:off x="6781871" y="4454837"/>
            <a:ext cx="2108269" cy="369332"/>
          </a:xfrm>
          <a:prstGeom prst="rect">
            <a:avLst/>
          </a:prstGeom>
          <a:noFill/>
        </p:spPr>
        <p:txBody>
          <a:bodyPr wrap="none" rtlCol="0">
            <a:spAutoFit/>
          </a:bodyPr>
          <a:lstStyle/>
          <a:p>
            <a:r>
              <a:rPr lang="en-US" dirty="0" smtClean="0">
                <a:hlinkClick r:id="rId5"/>
              </a:rPr>
              <a:t>https://binary.ninja/</a:t>
            </a:r>
            <a:r>
              <a:rPr lang="en-US" dirty="0" smtClean="0"/>
              <a:t> </a:t>
            </a:r>
            <a:endParaRPr lang="en-US" dirty="0"/>
          </a:p>
        </p:txBody>
      </p:sp>
    </p:spTree>
    <p:extLst>
      <p:ext uri="{BB962C8B-B14F-4D97-AF65-F5344CB8AC3E}">
        <p14:creationId xmlns:p14="http://schemas.microsoft.com/office/powerpoint/2010/main" val="25869575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Executive.thmx</Template>
  <TotalTime>2171</TotalTime>
  <Words>5508</Words>
  <Application>Microsoft Macintosh PowerPoint</Application>
  <PresentationFormat>On-screen Show (16:9)</PresentationFormat>
  <Paragraphs>793</Paragraphs>
  <Slides>52</Slides>
  <Notes>41</Notes>
  <HiddenSlides>0</HiddenSlides>
  <MMClips>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CYBER GRAND CHALLENGE</vt:lpstr>
      <vt:lpstr>Capture the FLAG</vt:lpstr>
      <vt:lpstr>Capture the Flag</vt:lpstr>
      <vt:lpstr>CTF Competition Format</vt:lpstr>
      <vt:lpstr>Blue Team</vt:lpstr>
      <vt:lpstr>Red Team</vt:lpstr>
      <vt:lpstr>PowerPoint Presentation</vt:lpstr>
      <vt:lpstr>Full Spectrum</vt:lpstr>
      <vt:lpstr>Why does this matter?</vt:lpstr>
      <vt:lpstr>The CYBER GRAND CHALLENGE</vt:lpstr>
      <vt:lpstr>PowerPoint Presentation</vt:lpstr>
      <vt:lpstr>CTF Nerds + DARPA</vt:lpstr>
      <vt:lpstr>Cyber Grand Challenge</vt:lpstr>
      <vt:lpstr>Humans &gt; Robots</vt:lpstr>
      <vt:lpstr>Competition Setup</vt:lpstr>
      <vt:lpstr>DECREE</vt:lpstr>
      <vt:lpstr>Example Challenge</vt:lpstr>
      <vt:lpstr>Our Cyber Reasoning System</vt:lpstr>
      <vt:lpstr>PowerPoint Presentation</vt:lpstr>
      <vt:lpstr>PowerPoint Presentation</vt:lpstr>
      <vt:lpstr>Bug Finding</vt:lpstr>
      <vt:lpstr>Fuzzing</vt:lpstr>
      <vt:lpstr>Fuzzing</vt:lpstr>
      <vt:lpstr>Granary - Binary Translation</vt:lpstr>
      <vt:lpstr>Minset</vt:lpstr>
      <vt:lpstr>Symbolic Execution</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Concrete Execution : Symbolic Execution :: Arithmetic : Algebra</vt:lpstr>
      <vt:lpstr>Input generation with SMT-LIB</vt:lpstr>
      <vt:lpstr>Patching</vt:lpstr>
      <vt:lpstr>Automated Patching</vt:lpstr>
      <vt:lpstr>How Replacement Binaries are made</vt:lpstr>
      <vt:lpstr>PowerPoint Presentation</vt:lpstr>
      <vt:lpstr>Demo</vt:lpstr>
      <vt:lpstr>Questions?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Ryan Stortz</cp:lastModifiedBy>
  <cp:revision>219</cp:revision>
  <dcterms:created xsi:type="dcterms:W3CDTF">2010-04-12T23:12:02Z</dcterms:created>
  <dcterms:modified xsi:type="dcterms:W3CDTF">2015-08-11T18:15:54Z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